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23.jpg" ContentType="image/jpeg"/>
  <Override PartName="/ppt/media/image24.jpg" ContentType="image/jpeg"/>
  <Override PartName="/ppt/media/image25.jpg" ContentType="image/jpeg"/>
  <Override PartName="/ppt/media/image26.jpg" ContentType="image/jpeg"/>
  <Override PartName="/ppt/media/image30.jpg" ContentType="image/jpeg"/>
  <Override PartName="/ppt/media/image34.jpg" ContentType="image/jpeg"/>
  <Override PartName="/ppt/media/image35.jpg" ContentType="image/jpe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5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58" r:id="rId4"/>
    <p:sldId id="259" r:id="rId5"/>
    <p:sldId id="260" r:id="rId6"/>
    <p:sldId id="296" r:id="rId7"/>
    <p:sldId id="261" r:id="rId8"/>
    <p:sldId id="262" r:id="rId9"/>
    <p:sldId id="297" r:id="rId10"/>
    <p:sldId id="263" r:id="rId11"/>
    <p:sldId id="264" r:id="rId12"/>
    <p:sldId id="265" r:id="rId13"/>
    <p:sldId id="266" r:id="rId14"/>
    <p:sldId id="299" r:id="rId15"/>
    <p:sldId id="267" r:id="rId16"/>
    <p:sldId id="300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304" r:id="rId25"/>
    <p:sldId id="276" r:id="rId26"/>
    <p:sldId id="277" r:id="rId27"/>
    <p:sldId id="278" r:id="rId28"/>
    <p:sldId id="281" r:id="rId29"/>
    <p:sldId id="279" r:id="rId30"/>
    <p:sldId id="280" r:id="rId31"/>
    <p:sldId id="301" r:id="rId32"/>
    <p:sldId id="282" r:id="rId33"/>
    <p:sldId id="283" r:id="rId34"/>
    <p:sldId id="302" r:id="rId35"/>
    <p:sldId id="284" r:id="rId36"/>
    <p:sldId id="303" r:id="rId3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9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00CC"/>
    <a:srgbClr val="990033"/>
    <a:srgbClr val="339933"/>
    <a:srgbClr val="C0C0C0"/>
    <a:srgbClr val="00FF00"/>
    <a:srgbClr val="FFCC00"/>
    <a:srgbClr val="9966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82" autoAdjust="0"/>
    <p:restoredTop sz="99641" autoAdjust="0"/>
  </p:normalViewPr>
  <p:slideViewPr>
    <p:cSldViewPr snapToGrid="0">
      <p:cViewPr varScale="1">
        <p:scale>
          <a:sx n="85" d="100"/>
          <a:sy n="85" d="100"/>
        </p:scale>
        <p:origin x="715" y="67"/>
      </p:cViewPr>
      <p:guideLst>
        <p:guide orient="horz" pos="2112"/>
        <p:guide pos="39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632" y="75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amad HALIMI" userId="06cd6163-2267-4588-99c1-4311d0324c24" providerId="ADAL" clId="{F949D3A6-B30B-4369-9372-C07959A9B219}"/>
    <pc:docChg chg="modSld">
      <pc:chgData name="Mohamad HALIMI" userId="06cd6163-2267-4588-99c1-4311d0324c24" providerId="ADAL" clId="{F949D3A6-B30B-4369-9372-C07959A9B219}" dt="2025-01-20T08:12:06.416" v="92" actId="20577"/>
      <pc:docMkLst>
        <pc:docMk/>
      </pc:docMkLst>
      <pc:sldChg chg="modSp mod">
        <pc:chgData name="Mohamad HALIMI" userId="06cd6163-2267-4588-99c1-4311d0324c24" providerId="ADAL" clId="{F949D3A6-B30B-4369-9372-C07959A9B219}" dt="2025-01-20T08:08:49.949" v="52" actId="255"/>
        <pc:sldMkLst>
          <pc:docMk/>
          <pc:sldMk cId="2632959212" sldId="274"/>
        </pc:sldMkLst>
        <pc:spChg chg="mod">
          <ac:chgData name="Mohamad HALIMI" userId="06cd6163-2267-4588-99c1-4311d0324c24" providerId="ADAL" clId="{F949D3A6-B30B-4369-9372-C07959A9B219}" dt="2025-01-20T08:08:49.949" v="52" actId="255"/>
          <ac:spMkLst>
            <pc:docMk/>
            <pc:sldMk cId="2632959212" sldId="274"/>
            <ac:spMk id="3" creationId="{D426F840-F99D-4803-90F9-0AC26B6CA72B}"/>
          </ac:spMkLst>
        </pc:spChg>
      </pc:sldChg>
      <pc:sldChg chg="modSp mod">
        <pc:chgData name="Mohamad HALIMI" userId="06cd6163-2267-4588-99c1-4311d0324c24" providerId="ADAL" clId="{F949D3A6-B30B-4369-9372-C07959A9B219}" dt="2025-01-20T08:11:13.725" v="80" actId="20577"/>
        <pc:sldMkLst>
          <pc:docMk/>
          <pc:sldMk cId="1216805462" sldId="275"/>
        </pc:sldMkLst>
        <pc:spChg chg="mod">
          <ac:chgData name="Mohamad HALIMI" userId="06cd6163-2267-4588-99c1-4311d0324c24" providerId="ADAL" clId="{F949D3A6-B30B-4369-9372-C07959A9B219}" dt="2025-01-20T08:11:13.725" v="80" actId="20577"/>
          <ac:spMkLst>
            <pc:docMk/>
            <pc:sldMk cId="1216805462" sldId="275"/>
            <ac:spMk id="3" creationId="{D426F840-F99D-4803-90F9-0AC26B6CA72B}"/>
          </ac:spMkLst>
        </pc:spChg>
      </pc:sldChg>
      <pc:sldChg chg="modSp mod">
        <pc:chgData name="Mohamad HALIMI" userId="06cd6163-2267-4588-99c1-4311d0324c24" providerId="ADAL" clId="{F949D3A6-B30B-4369-9372-C07959A9B219}" dt="2025-01-20T08:11:38.595" v="86" actId="20577"/>
        <pc:sldMkLst>
          <pc:docMk/>
          <pc:sldMk cId="3153249764" sldId="277"/>
        </pc:sldMkLst>
        <pc:spChg chg="mod">
          <ac:chgData name="Mohamad HALIMI" userId="06cd6163-2267-4588-99c1-4311d0324c24" providerId="ADAL" clId="{F949D3A6-B30B-4369-9372-C07959A9B219}" dt="2025-01-20T08:11:38.595" v="86" actId="20577"/>
          <ac:spMkLst>
            <pc:docMk/>
            <pc:sldMk cId="3153249764" sldId="277"/>
            <ac:spMk id="3" creationId="{D426F840-F99D-4803-90F9-0AC26B6CA72B}"/>
          </ac:spMkLst>
        </pc:spChg>
      </pc:sldChg>
      <pc:sldChg chg="modSp mod">
        <pc:chgData name="Mohamad HALIMI" userId="06cd6163-2267-4588-99c1-4311d0324c24" providerId="ADAL" clId="{F949D3A6-B30B-4369-9372-C07959A9B219}" dt="2025-01-20T08:12:06.416" v="92" actId="20577"/>
        <pc:sldMkLst>
          <pc:docMk/>
          <pc:sldMk cId="4086262666" sldId="278"/>
        </pc:sldMkLst>
        <pc:spChg chg="mod">
          <ac:chgData name="Mohamad HALIMI" userId="06cd6163-2267-4588-99c1-4311d0324c24" providerId="ADAL" clId="{F949D3A6-B30B-4369-9372-C07959A9B219}" dt="2025-01-20T08:12:06.416" v="92" actId="20577"/>
          <ac:spMkLst>
            <pc:docMk/>
            <pc:sldMk cId="4086262666" sldId="278"/>
            <ac:spMk id="3" creationId="{D426F840-F99D-4803-90F9-0AC26B6CA72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>
            <a:extLst>
              <a:ext uri="{FF2B5EF4-FFF2-40B4-BE49-F238E27FC236}">
                <a16:creationId xmlns:a16="http://schemas.microsoft.com/office/drawing/2014/main" id="{69379B1C-8A8B-49E7-9E81-442F9544F96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8371" name="Rectangle 1027">
            <a:extLst>
              <a:ext uri="{FF2B5EF4-FFF2-40B4-BE49-F238E27FC236}">
                <a16:creationId xmlns:a16="http://schemas.microsoft.com/office/drawing/2014/main" id="{93600395-30AF-4A56-80AF-8C5635A73DB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8372" name="Rectangle 1028">
            <a:extLst>
              <a:ext uri="{FF2B5EF4-FFF2-40B4-BE49-F238E27FC236}">
                <a16:creationId xmlns:a16="http://schemas.microsoft.com/office/drawing/2014/main" id="{4539F7F6-7FBC-4446-9887-0A8C22ED8FF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8373" name="Rectangle 1029">
            <a:extLst>
              <a:ext uri="{FF2B5EF4-FFF2-40B4-BE49-F238E27FC236}">
                <a16:creationId xmlns:a16="http://schemas.microsoft.com/office/drawing/2014/main" id="{9D73CFEF-03C9-4844-99C6-92B0D1D00C7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886B29B-D892-457D-8C8B-1FD760D6079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C36D01C-FCB3-46AE-91B9-0D1D953F7B6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5BF0D7D-95E2-49EB-AA02-1F35271C12D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E68247D-7FFB-4203-A9EF-AB1258E559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1D0CBD2-EE86-428F-8014-4EA7F6B248C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/>
              <a:t>Cliquez pour modifier les styles du texte du masque</a:t>
            </a:r>
          </a:p>
          <a:p>
            <a:pPr lvl="1"/>
            <a:r>
              <a:rPr lang="fr-FR" altLang="fr-FR" noProof="0"/>
              <a:t>Deuxième niveau</a:t>
            </a:r>
          </a:p>
          <a:p>
            <a:pPr lvl="2"/>
            <a:r>
              <a:rPr lang="fr-FR" altLang="fr-FR" noProof="0"/>
              <a:t>Troisième niveau</a:t>
            </a:r>
          </a:p>
          <a:p>
            <a:pPr lvl="3"/>
            <a:r>
              <a:rPr lang="fr-FR" altLang="fr-FR" noProof="0"/>
              <a:t>Quatrième niveau</a:t>
            </a:r>
          </a:p>
          <a:p>
            <a:pPr lvl="4"/>
            <a:r>
              <a:rPr lang="fr-FR" altLang="fr-FR" noProof="0"/>
              <a:t>Cinquième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2D4137A-2DBA-446E-ACCF-55CF569B338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F2A85270-B1C5-4B9E-AD21-AE1CCC1A75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890560D-C887-4535-9171-DE9C7F2968B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B961E-08A9-4C73-95AF-F7D451DA4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6F396-8326-4A99-A899-E5F3B9B687E5}" type="datetime1">
              <a:rPr lang="fr-FR" smtClean="0"/>
              <a:t>26/01/2025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97E2F-B035-4497-AF8B-ECCF23117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221CB-E5DA-489C-A29A-91B85B857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644C6-78B6-4B7F-BE15-5E0850FC8F7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41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7085C-94D6-4338-A929-C2B6D0CEE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E0C2E-7BE8-4BB1-9A64-45234B1E7A64}" type="datetime1">
              <a:rPr lang="fr-FR" smtClean="0"/>
              <a:t>26/01/2025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86402-3E01-459D-AD5D-3A4188516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80E4B-8300-46BC-AF35-5AC390E9B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4BC4C-F6CF-47D3-BDA4-E457DD0DF15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3633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0273B-E7EE-4CCC-909A-0CB5F35DF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295DB-88B2-44D4-8CD6-87BCE3C0943D}" type="datetime1">
              <a:rPr lang="fr-FR" smtClean="0"/>
              <a:t>26/01/2025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9D8AD-6DBB-429D-BBF5-5C4260306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B815A-64D0-469D-986F-5F83CA66E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C640A-A0BE-4D14-B62C-69D0E3671D7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90422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D23F9D8-581C-442C-ABB3-CD73640A7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FFF54-BB28-44E3-AE39-B0144445E2F0}" type="datetime1">
              <a:rPr lang="fr-FR" smtClean="0"/>
              <a:t>26/01/2025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2DD477-424E-4BC6-B02A-4DAD60322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F88A993-AEFB-4323-B0BB-9FCF15349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9FD6B-85D0-4268-A1E2-AC1A4526FE5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6825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2A4CBC2-61E8-4B56-BD7B-52D9C63A1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7CBAC-8AC8-4119-BABA-0634750B8CF4}" type="datetime1">
              <a:rPr lang="fr-FR" smtClean="0"/>
              <a:t>26/01/2025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664D5FD-28D6-483C-AA24-B96F07BD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FD674C-A164-4F4D-AF7B-A926D3D36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BC372-ACB5-41DF-BA98-B1A1E813D38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1324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3084" y="200157"/>
            <a:ext cx="7036323" cy="949913"/>
          </a:xfrm>
        </p:spPr>
        <p:txBody>
          <a:bodyPr>
            <a:normAutofit/>
          </a:bodyPr>
          <a:lstStyle>
            <a:lvl1pPr algn="r">
              <a:defRPr sz="3200">
                <a:solidFill>
                  <a:srgbClr val="990033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A9A8F43-B8CD-4294-9025-ED04C300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F4A10-A953-428F-9FC6-F30DD39A59A2}" type="datetime1">
              <a:rPr lang="fr-FR" smtClean="0"/>
              <a:t>26/01/2025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C14937D-57A9-4211-A311-4C9C8493E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23532DB-9310-4694-A751-405FFA40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8D0D5-B838-490D-A33D-4B18BA32BA0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3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1B51301-0863-4E51-9CEA-308E12E7B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D663D-1982-413C-BE43-6359AE25ED97}" type="datetime1">
              <a:rPr lang="fr-FR" smtClean="0"/>
              <a:t>26/01/2025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188CE39-4F2C-4BBD-BC70-EA59141E3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FD3AA45-89E2-4AAC-80D3-2755D418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11865-54E1-48FD-8FF4-678C9986B4D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72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795404-0A43-4213-B4DF-A35CF630B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2E954-F7F7-4806-A097-A225E23F91F8}" type="datetime1">
              <a:rPr lang="fr-FR" smtClean="0"/>
              <a:t>26/01/2025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9010656-0AEB-44B2-B022-21A13E43A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0FA75D8-14FA-4878-8BF2-C7948BAFF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ED6A6-168D-4B01-91CF-15381737A75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1555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CB23850-4B23-46C7-A5C8-9B3130228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701EA-2932-4625-82AA-8FB5861B7FD0}" type="datetime1">
              <a:rPr lang="fr-FR" smtClean="0"/>
              <a:t>26/01/2025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00DF62E-F178-4943-8962-A46DE841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42B4747-71FA-4FBF-B768-25D4D87CC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1C196-DD5C-4A9F-9E40-1AA77BB9BD0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17201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6B00B-EA14-4FAA-BC61-EC8C01B2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E8C9B-2483-48D4-B1F1-3A8A7B1E2BC0}" type="datetime1">
              <a:rPr lang="fr-FR" smtClean="0"/>
              <a:t>26/01/2025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AACC5-4DB4-4579-8BD5-3914B62C5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22EF5-1EFD-4FF6-ABC6-AF8892004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2ED13-3D67-4DF6-BD0C-989852D161D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5594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CE93A-E416-4828-87BC-C80B5E777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DAAEB-3129-43B1-95F4-EF56BBE7208A}" type="datetime1">
              <a:rPr lang="fr-FR" smtClean="0"/>
              <a:t>26/01/2025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5F8AF-DE4F-4E56-8686-13FC7692B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100AD-A379-48D2-94E5-05B7CC980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4BA0C-5743-46D5-AF90-27DF968406A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4821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779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5609660-AFD5-46AC-BBB1-2042C05559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8457CF-B339-4EE6-BC72-1E56E5E23B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17E41-2E7C-422E-B92D-2F17E13F09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26A65B3-B344-4E13-8D35-55BF8F26BACE}" type="datetime1">
              <a:rPr lang="fr-FR" smtClean="0"/>
              <a:t>26/01/2025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771EB-94F2-41A6-BB27-1595AF592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53F3E-DFC2-4326-93BF-F1961EBA53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FEF1F5-5382-476D-B9B3-4B75467019E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grpSp>
        <p:nvGrpSpPr>
          <p:cNvPr id="1031" name="Group 12">
            <a:extLst>
              <a:ext uri="{FF2B5EF4-FFF2-40B4-BE49-F238E27FC236}">
                <a16:creationId xmlns:a16="http://schemas.microsoft.com/office/drawing/2014/main" id="{47D1B8D8-C805-467E-8586-235E2D64F56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49213" y="-100013"/>
            <a:ext cx="2263776" cy="7100888"/>
            <a:chOff x="-23" y="-63"/>
            <a:chExt cx="1452" cy="4473"/>
          </a:xfrm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C8935CEA-5B4B-45A3-9D3E-BC690A6E0CA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062" y="0"/>
              <a:ext cx="367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fr-FR" altLang="fr-FR"/>
            </a:p>
          </p:txBody>
        </p:sp>
        <p:pic>
          <p:nvPicPr>
            <p:cNvPr id="1034" name="Picture 11">
              <a:extLst>
                <a:ext uri="{FF2B5EF4-FFF2-40B4-BE49-F238E27FC236}">
                  <a16:creationId xmlns:a16="http://schemas.microsoft.com/office/drawing/2014/main" id="{512369CF-B386-4622-802F-0D9E7433FB1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3" y="-63"/>
              <a:ext cx="1179" cy="4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2" name="Picture 10">
            <a:extLst>
              <a:ext uri="{FF2B5EF4-FFF2-40B4-BE49-F238E27FC236}">
                <a16:creationId xmlns:a16="http://schemas.microsoft.com/office/drawing/2014/main" id="{264D3B5F-B621-4DBD-A95E-9E10E1CBB1FD}"/>
              </a:ext>
            </a:extLst>
          </p:cNvPr>
          <p:cNvPicPr>
            <a:picLocks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8113" y="6338888"/>
            <a:ext cx="3587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46" r:id="rId1"/>
    <p:sldLayoutId id="2147484647" r:id="rId2"/>
    <p:sldLayoutId id="2147484648" r:id="rId3"/>
    <p:sldLayoutId id="2147484649" r:id="rId4"/>
    <p:sldLayoutId id="2147484650" r:id="rId5"/>
    <p:sldLayoutId id="2147484651" r:id="rId6"/>
    <p:sldLayoutId id="2147484652" r:id="rId7"/>
    <p:sldLayoutId id="2147484653" r:id="rId8"/>
    <p:sldLayoutId id="2147484654" r:id="rId9"/>
    <p:sldLayoutId id="2147484655" r:id="rId10"/>
    <p:sldLayoutId id="2147484656" r:id="rId11"/>
    <p:sldLayoutId id="2147484657" r:id="rId12"/>
  </p:sldLayoutIdLst>
  <p:transition/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7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12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g"/><Relationship Id="rId11" Type="http://schemas.openxmlformats.org/officeDocument/2006/relationships/image" Target="../media/image15.jpg"/><Relationship Id="rId5" Type="http://schemas.openxmlformats.org/officeDocument/2006/relationships/image" Target="../media/image9.jpg"/><Relationship Id="rId15" Type="http://schemas.openxmlformats.org/officeDocument/2006/relationships/image" Target="../media/image19.jpe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jpg"/><Relationship Id="rId14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fmkberck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hyperlink" Target="https://www.parcoursup.gouv.fr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F3ABA1-A25C-674D-A93D-4275720967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812441"/>
            <a:ext cx="9372600" cy="2927656"/>
          </a:xfr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br>
              <a:rPr lang="fr-FR" sz="4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fr-FR" sz="4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Journée Portes Ouvertes</a:t>
            </a:r>
            <a:br>
              <a:rPr lang="fr-FR" sz="4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fr-FR" sz="4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IFMK Berck-sur-Mer</a:t>
            </a:r>
            <a:br>
              <a:rPr lang="fr-FR" sz="4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br>
              <a:rPr lang="fr-FR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fr-FR" sz="1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25-01-25</a:t>
            </a:r>
            <a:endParaRPr lang="fr-FR" sz="12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15972AA-CC24-BA4C-8E80-9A8C7F9198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1" y="5045560"/>
            <a:ext cx="3139440" cy="140604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64008">
              <a:spcBef>
                <a:spcPts val="300"/>
              </a:spcBef>
              <a:buClr>
                <a:schemeClr val="accent3"/>
              </a:buClr>
              <a:defRPr/>
            </a:pPr>
            <a:r>
              <a:rPr lang="fr-FR" sz="3200" dirty="0">
                <a:solidFill>
                  <a:schemeClr val="tx2"/>
                </a:solidFill>
                <a:latin typeface="Calibri" pitchFamily="34" charset="0"/>
              </a:rPr>
              <a:t>Claude SCHANG</a:t>
            </a:r>
          </a:p>
          <a:p>
            <a:pPr marL="64008">
              <a:spcBef>
                <a:spcPts val="300"/>
              </a:spcBef>
              <a:buClr>
                <a:schemeClr val="accent3"/>
              </a:buClr>
              <a:defRPr/>
            </a:pPr>
            <a:endParaRPr lang="fr-FR" sz="1400" dirty="0">
              <a:solidFill>
                <a:schemeClr val="tx2"/>
              </a:solidFill>
              <a:latin typeface="Calibri" pitchFamily="34" charset="0"/>
            </a:endParaRPr>
          </a:p>
          <a:p>
            <a:pPr marL="64008">
              <a:spcBef>
                <a:spcPts val="300"/>
              </a:spcBef>
              <a:buClr>
                <a:schemeClr val="accent3"/>
              </a:buClr>
              <a:defRPr/>
            </a:pPr>
            <a:endParaRPr lang="fr-FR" sz="1400" dirty="0">
              <a:solidFill>
                <a:schemeClr val="tx2"/>
              </a:solidFill>
              <a:latin typeface="Calibri" pitchFamily="34" charset="0"/>
            </a:endParaRPr>
          </a:p>
          <a:p>
            <a:pPr marL="64008">
              <a:spcBef>
                <a:spcPts val="300"/>
              </a:spcBef>
              <a:buClr>
                <a:schemeClr val="accent3"/>
              </a:buClr>
              <a:defRPr/>
            </a:pPr>
            <a:r>
              <a:rPr lang="fr-FR" sz="1400" dirty="0">
                <a:solidFill>
                  <a:schemeClr val="tx2"/>
                </a:solidFill>
                <a:latin typeface="Calibri" pitchFamily="34" charset="0"/>
              </a:rPr>
              <a:t>Directeur Pédagogique IFMK</a:t>
            </a:r>
          </a:p>
        </p:txBody>
      </p:sp>
      <p:pic>
        <p:nvPicPr>
          <p:cNvPr id="5" name="Image 4" descr="Logo IFM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3160" y="5045560"/>
            <a:ext cx="1310640" cy="14023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685EB1-8605-4C09-A005-2B73F3F5C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5A491-084D-B646-829C-F321EAF3BB41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6" name="object 11">
            <a:extLst>
              <a:ext uri="{FF2B5EF4-FFF2-40B4-BE49-F238E27FC236}">
                <a16:creationId xmlns:a16="http://schemas.microsoft.com/office/drawing/2014/main" id="{672E1070-ED5C-4457-B3F0-51033A5F9EB8}"/>
              </a:ext>
            </a:extLst>
          </p:cNvPr>
          <p:cNvSpPr/>
          <p:nvPr/>
        </p:nvSpPr>
        <p:spPr>
          <a:xfrm>
            <a:off x="1981200" y="274151"/>
            <a:ext cx="4114800" cy="12193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CE761180-75E9-4290-9655-AC973FD4975A}"/>
              </a:ext>
            </a:extLst>
          </p:cNvPr>
          <p:cNvSpPr/>
          <p:nvPr/>
        </p:nvSpPr>
        <p:spPr>
          <a:xfrm>
            <a:off x="6357488" y="274151"/>
            <a:ext cx="4996312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538F6D1-AE83-4425-AF51-365FA3E44F16}"/>
              </a:ext>
            </a:extLst>
          </p:cNvPr>
          <p:cNvSpPr/>
          <p:nvPr/>
        </p:nvSpPr>
        <p:spPr>
          <a:xfrm>
            <a:off x="5364479" y="5041905"/>
            <a:ext cx="4389121" cy="14060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2846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alt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Bienvenue à</a:t>
            </a:r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Berck-sur-Mer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effectLst/>
              </a:rPr>
              <a:t>Station balnéaire  de la Côte d’Opale (15000 habitants)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None/>
              <a:tabLst>
                <a:tab pos="474663" algn="l"/>
              </a:tabLst>
              <a:defRPr/>
            </a:pPr>
            <a:endParaRPr lang="fr-FR" sz="1200" dirty="0">
              <a:solidFill>
                <a:srgbClr val="002060"/>
              </a:solidFill>
              <a:effectLst/>
            </a:endParaRP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effectLst/>
              </a:rPr>
              <a:t>Rencontres internationales de Cerfs Volants </a:t>
            </a:r>
            <a:r>
              <a:rPr lang="fr-FR" dirty="0">
                <a:solidFill>
                  <a:srgbClr val="002060"/>
                </a:solidFill>
              </a:rPr>
              <a:t>(12 au 21 a</a:t>
            </a:r>
            <a:r>
              <a:rPr lang="fr-FR" dirty="0">
                <a:solidFill>
                  <a:srgbClr val="002060"/>
                </a:solidFill>
                <a:effectLst/>
              </a:rPr>
              <a:t>vril 2025)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effectLst/>
              </a:rPr>
              <a:t>Baie d’Authie (colonie de phoques)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sz="1500" dirty="0">
              <a:solidFill>
                <a:srgbClr val="002060"/>
              </a:solidFill>
              <a:effectLst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effectLst/>
              </a:rPr>
              <a:t>Ville thérapeutique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None/>
              <a:tabLst>
                <a:tab pos="474663" algn="l"/>
              </a:tabLst>
              <a:defRPr/>
            </a:pPr>
            <a:endParaRPr lang="fr-FR" sz="1200" dirty="0">
              <a:solidFill>
                <a:srgbClr val="002060"/>
              </a:solidFill>
              <a:effectLst/>
            </a:endParaRP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Centres de référence en rééducation et réadaptation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5587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129257" y="153366"/>
            <a:ext cx="2082799" cy="1562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96193" y="101927"/>
            <a:ext cx="2243136" cy="16811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26552" y="1885063"/>
            <a:ext cx="1989136" cy="13017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10209" y="1845755"/>
            <a:ext cx="2111374" cy="15843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20316" y="3493660"/>
            <a:ext cx="2155824" cy="161766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46037" y="5176900"/>
            <a:ext cx="2025649" cy="15192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60611" y="5275090"/>
            <a:ext cx="2084387" cy="156368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66354" y="1779328"/>
            <a:ext cx="2109786" cy="15843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75226" y="5241329"/>
            <a:ext cx="2019299" cy="151447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56605" y="2376123"/>
            <a:ext cx="1482724" cy="197643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15539" y="153366"/>
            <a:ext cx="2857500" cy="1600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26552" y="3352388"/>
            <a:ext cx="2493961" cy="165893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2" descr="C:\Users\c.schang\Pictures\DOSSIER PHOTOS\PHOTOS FAMILLE\ANNEE 2015\04 2015\CERFS VOLANTS 2015\P1100643.JPG">
            <a:extLst>
              <a:ext uri="{FF2B5EF4-FFF2-40B4-BE49-F238E27FC236}">
                <a16:creationId xmlns:a16="http://schemas.microsoft.com/office/drawing/2014/main" id="{EC9189B9-2946-49EA-8B7E-58F4A76D85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0"/>
          <a:stretch/>
        </p:blipFill>
        <p:spPr bwMode="auto">
          <a:xfrm>
            <a:off x="7574479" y="3507134"/>
            <a:ext cx="1538288" cy="172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2">
            <a:extLst>
              <a:ext uri="{FF2B5EF4-FFF2-40B4-BE49-F238E27FC236}">
                <a16:creationId xmlns:a16="http://schemas.microsoft.com/office/drawing/2014/main" id="{8798DB1F-56F5-4900-B543-EAF03CBB5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704" y="4647233"/>
            <a:ext cx="19526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5586047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MAMMIFERES CARNIVORES MARINS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3" y="1825625"/>
            <a:ext cx="5586048" cy="4895850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sz="2400" kern="0" dirty="0">
                <a:solidFill>
                  <a:srgbClr val="002060"/>
                </a:solidFill>
              </a:rPr>
              <a:t>Une espèce protégée de la famille des phocidés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Vivent le long des côtes de la Manche</a:t>
            </a:r>
          </a:p>
          <a:p>
            <a:r>
              <a:rPr lang="fr-FR" sz="2400" kern="0" dirty="0">
                <a:solidFill>
                  <a:srgbClr val="002060"/>
                </a:solidFill>
              </a:rPr>
              <a:t>A marée basse: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002060"/>
                </a:solidFill>
              </a:rPr>
              <a:t>Repos vital sur les bancs de sable</a:t>
            </a:r>
            <a:endParaRPr lang="fr-FR" kern="0" dirty="0">
              <a:solidFill>
                <a:srgbClr val="002060"/>
              </a:solidFill>
            </a:endParaRPr>
          </a:p>
          <a:p>
            <a:r>
              <a:rPr lang="fr-FR" sz="2400" kern="0" dirty="0">
                <a:solidFill>
                  <a:srgbClr val="002060"/>
                </a:solidFill>
              </a:rPr>
              <a:t>A marée haute: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002060"/>
                </a:solidFill>
              </a:rPr>
              <a:t>Pèche (2 - 6 Kg/ jour : morue, poissons plats, mollusques</a:t>
            </a:r>
          </a:p>
          <a:p>
            <a:r>
              <a:rPr lang="fr-FR" sz="2400" kern="0" dirty="0">
                <a:solidFill>
                  <a:srgbClr val="002060"/>
                </a:solidFill>
              </a:rPr>
              <a:t>Esperance de vie: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kern="0" dirty="0">
                <a:solidFill>
                  <a:srgbClr val="002060"/>
                </a:solidFill>
              </a:rPr>
              <a:t>30 ans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sz="2400" kern="0" dirty="0">
              <a:solidFill>
                <a:srgbClr val="00206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CC6E71-D2FC-491B-8F55-070EDDA752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40" y="2372996"/>
            <a:ext cx="3261360" cy="43484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BC8D48-69C9-4CE6-8168-F4CEACC455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433" y="365124"/>
            <a:ext cx="3272367" cy="245427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3140553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F2D4848-C014-42CC-ACF7-CA9E783E7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5586047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Phoques veaux marins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EBA252C-E53D-4290-889F-D2EC4EC23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3" y="1825625"/>
            <a:ext cx="5586048" cy="4895850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sz="2400" kern="0" dirty="0">
                <a:solidFill>
                  <a:srgbClr val="002060"/>
                </a:solidFill>
              </a:rPr>
              <a:t>Espèce solitaire de pelage clair parsemé de taches sombres</a:t>
            </a:r>
          </a:p>
          <a:p>
            <a:r>
              <a:rPr lang="fr-FR" sz="2400" kern="0" dirty="0">
                <a:solidFill>
                  <a:srgbClr val="002060"/>
                </a:solidFill>
              </a:rPr>
              <a:t>Corpulence plus petite 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kern="0" dirty="0">
                <a:solidFill>
                  <a:srgbClr val="002060"/>
                </a:solidFill>
              </a:rPr>
              <a:t>Poids 50-100Kg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kern="0" dirty="0">
                <a:solidFill>
                  <a:srgbClr val="002060"/>
                </a:solidFill>
              </a:rPr>
              <a:t>Taille 1,5 -2m</a:t>
            </a:r>
          </a:p>
          <a:p>
            <a:r>
              <a:rPr lang="fr-FR" sz="2400" kern="0" dirty="0">
                <a:solidFill>
                  <a:srgbClr val="002060"/>
                </a:solidFill>
              </a:rPr>
              <a:t>Petite tête large et ronde </a:t>
            </a:r>
          </a:p>
          <a:p>
            <a:r>
              <a:rPr lang="fr-FR" sz="2400" kern="0" dirty="0">
                <a:solidFill>
                  <a:srgbClr val="002060"/>
                </a:solidFill>
              </a:rPr>
              <a:t>Décrochement entre front et museau, narines formant un Y</a:t>
            </a:r>
          </a:p>
          <a:p>
            <a:r>
              <a:rPr lang="fr-FR" sz="2400" kern="0" dirty="0">
                <a:solidFill>
                  <a:srgbClr val="002060"/>
                </a:solidFill>
              </a:rPr>
              <a:t>Cycle biologique 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kern="0" dirty="0">
                <a:solidFill>
                  <a:srgbClr val="002060"/>
                </a:solidFill>
              </a:rPr>
              <a:t>Naissent en été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sz="2400" dirty="0">
              <a:solidFill>
                <a:srgbClr val="00206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308920B-7AB1-497E-A61F-93B26E041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636" y="365124"/>
            <a:ext cx="3759930" cy="23780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CC37D3-6802-4421-8890-B6BF83134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636" y="3000802"/>
            <a:ext cx="3759930" cy="37599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11932884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F2D4848-C014-42CC-ACF7-CA9E783E7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5586047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Phoques gris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EBA252C-E53D-4290-889F-D2EC4EC23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3" y="1825625"/>
            <a:ext cx="5586048" cy="4895850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sz="2400" kern="0" dirty="0">
                <a:solidFill>
                  <a:srgbClr val="002060"/>
                </a:solidFill>
              </a:rPr>
              <a:t>Espèce vivant en groupe, de pelage gris foncé parsemé de taches claires</a:t>
            </a:r>
            <a:br>
              <a:rPr lang="fr-FR" sz="2400" kern="0" dirty="0">
                <a:solidFill>
                  <a:srgbClr val="002060"/>
                </a:solidFill>
              </a:rPr>
            </a:br>
            <a:endParaRPr lang="fr-FR" sz="2400" kern="0" dirty="0">
              <a:solidFill>
                <a:srgbClr val="002060"/>
              </a:solidFill>
            </a:endParaRPr>
          </a:p>
          <a:p>
            <a:r>
              <a:rPr lang="fr-FR" sz="2400" kern="0" dirty="0">
                <a:solidFill>
                  <a:srgbClr val="002060"/>
                </a:solidFill>
              </a:rPr>
              <a:t>Corpulence plus importante 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kern="0" dirty="0">
                <a:solidFill>
                  <a:srgbClr val="002060"/>
                </a:solidFill>
              </a:rPr>
              <a:t>Poids 150-300Kg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kern="0" dirty="0">
                <a:solidFill>
                  <a:srgbClr val="002060"/>
                </a:solidFill>
              </a:rPr>
              <a:t>Taille 2 -3m</a:t>
            </a:r>
            <a:br>
              <a:rPr lang="fr-FR" sz="2000" kern="0" dirty="0">
                <a:solidFill>
                  <a:srgbClr val="002060"/>
                </a:solidFill>
              </a:rPr>
            </a:br>
            <a:endParaRPr lang="fr-FR" sz="2000" kern="0" dirty="0">
              <a:solidFill>
                <a:srgbClr val="002060"/>
              </a:solidFill>
            </a:endParaRPr>
          </a:p>
          <a:p>
            <a:r>
              <a:rPr lang="fr-FR" sz="2400" kern="0" dirty="0">
                <a:solidFill>
                  <a:srgbClr val="002060"/>
                </a:solidFill>
              </a:rPr>
              <a:t>Museau allongé dans le prolongement du front et des narines parallèles</a:t>
            </a:r>
            <a:br>
              <a:rPr lang="fr-FR" sz="2400" kern="0" dirty="0">
                <a:solidFill>
                  <a:srgbClr val="002060"/>
                </a:solidFill>
              </a:rPr>
            </a:br>
            <a:endParaRPr lang="fr-FR" sz="2400" kern="0" dirty="0">
              <a:solidFill>
                <a:srgbClr val="002060"/>
              </a:solidFill>
            </a:endParaRPr>
          </a:p>
          <a:p>
            <a:r>
              <a:rPr lang="fr-FR" sz="2400" kern="0" dirty="0">
                <a:solidFill>
                  <a:srgbClr val="002060"/>
                </a:solidFill>
              </a:rPr>
              <a:t>Cycle biologique inversé 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kern="0" dirty="0">
                <a:solidFill>
                  <a:srgbClr val="002060"/>
                </a:solidFill>
              </a:rPr>
              <a:t>Naissent en hiver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D54F6C-E875-409C-9114-56B3F8562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685" y="365124"/>
            <a:ext cx="3671116" cy="21733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CC4337C-AB9D-42CE-8CE6-4620201AF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685" y="4709160"/>
            <a:ext cx="3671115" cy="20123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7295866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A-3PM:                                         </a:t>
            </a:r>
            <a:r>
              <a:rPr lang="fr-FR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www.ifmkberck.com</a:t>
            </a:r>
            <a:r>
              <a:rPr lang="fr-FR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b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fr-FR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Association pour la Promotion des </a:t>
            </a:r>
            <a:r>
              <a:rPr lang="fr-FR" sz="28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Professions Para - Médicales</a:t>
            </a:r>
            <a:endParaRPr lang="fr-FR" sz="28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895850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Association de loi 1901 « à but non lucratif »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Fondée en 1972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Conseil d’administration: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Président (maire de Berck/ Mer)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Directeurs des établissements Berckois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BDEKE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Gère 2 Instituts:</a:t>
            </a:r>
            <a:endParaRPr lang="fr-FR" sz="2000" dirty="0">
              <a:solidFill>
                <a:srgbClr val="002060"/>
              </a:solidFill>
            </a:endParaRP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Institut de Formation en Masso-Kinésithérapie (IFMK) A Berck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Institut de Formation en Ergothérapie (IFE) Sur 2 sites :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Berck 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Loos (antenne de Berck)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880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I.F.M.K Berck-sur-Mer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667250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Capacité d’accueil 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>
                <a:solidFill>
                  <a:srgbClr val="002060"/>
                </a:solidFill>
              </a:rPr>
              <a:t>330 </a:t>
            </a:r>
            <a:r>
              <a:rPr lang="fr-FR" dirty="0">
                <a:solidFill>
                  <a:srgbClr val="002060"/>
                </a:solidFill>
              </a:rPr>
              <a:t>étudiants répartis en 4 promotions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50 I.F.M.K (moitié public - moitié privé)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75 nouveaux entrants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Equipe d’encadrement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1 directeur général pour les 2 Instituts (IFMK/IFE)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1 directeur pédagogique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4 responsables pédagogiques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1 secrétaire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1 documentaliste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Plus de 150 intervenants extérieurs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80999686-7939-4040-80D5-F2ECAE28549B}"/>
              </a:ext>
            </a:extLst>
          </p:cNvPr>
          <p:cNvSpPr/>
          <p:nvPr/>
        </p:nvSpPr>
        <p:spPr>
          <a:xfrm>
            <a:off x="7802880" y="341949"/>
            <a:ext cx="3550919" cy="2248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41634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808355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I.F.M.K Berck-sur-Mer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402080"/>
            <a:ext cx="9396047" cy="5090795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Situation à proximité du complexe hospitalier Berckois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CH M</a:t>
            </a: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a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r</a:t>
            </a: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i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t</a:t>
            </a: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i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me</a:t>
            </a:r>
            <a:r>
              <a:rPr lang="fr-FR" spc="-10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(AP</a:t>
            </a: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HP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)</a:t>
            </a:r>
            <a:endParaRPr lang="fr-FR" dirty="0">
              <a:cs typeface="Arial" panose="020B0604020202020204" pitchFamily="34" charset="0"/>
            </a:endParaRP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CHAM</a:t>
            </a:r>
            <a:endParaRPr lang="fr-FR" dirty="0">
              <a:cs typeface="Arial" panose="020B0604020202020204" pitchFamily="34" charset="0"/>
            </a:endParaRP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Fonda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t</a:t>
            </a: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io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n</a:t>
            </a:r>
            <a:r>
              <a:rPr lang="fr-FR" spc="35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fr-FR" spc="-5" dirty="0" err="1">
                <a:solidFill>
                  <a:srgbClr val="002060"/>
                </a:solidFill>
                <a:cs typeface="Arial" panose="020B0604020202020204" pitchFamily="34" charset="0"/>
              </a:rPr>
              <a:t>Hopal</a:t>
            </a:r>
            <a:r>
              <a:rPr lang="fr-FR" dirty="0" err="1">
                <a:solidFill>
                  <a:srgbClr val="002060"/>
                </a:solidFill>
                <a:cs typeface="Arial" panose="020B0604020202020204" pitchFamily="34" charset="0"/>
              </a:rPr>
              <a:t>e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 (</a:t>
            </a:r>
            <a:r>
              <a:rPr lang="fr-FR" dirty="0" err="1">
                <a:solidFill>
                  <a:srgbClr val="002060"/>
                </a:solidFill>
                <a:cs typeface="Arial" panose="020B0604020202020204" pitchFamily="34" charset="0"/>
              </a:rPr>
              <a:t>Calve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, Calot…)</a:t>
            </a:r>
            <a:endParaRPr lang="fr-FR" dirty="0">
              <a:cs typeface="Arial" panose="020B0604020202020204" pitchFamily="34" charset="0"/>
            </a:endParaRP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I</a:t>
            </a: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EM</a:t>
            </a:r>
            <a:endParaRPr lang="fr-FR" dirty="0">
              <a:cs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Fonctionnement 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Institut privé à but non lucratif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Externat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Frais de scolarité 4050 € / an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Contrat de formation par apprentissage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Locaux</a:t>
            </a:r>
          </a:p>
          <a:p>
            <a:pPr marL="812800" lvl="1" indent="-342900">
              <a:lnSpc>
                <a:spcPct val="100000"/>
              </a:lnSpc>
              <a:spcBef>
                <a:spcPts val="340"/>
              </a:spcBef>
              <a:buSzPct val="100000"/>
              <a:tabLst>
                <a:tab pos="756920" algn="l"/>
              </a:tabLst>
            </a:pP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M</a:t>
            </a: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u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t</a:t>
            </a: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uali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sés</a:t>
            </a:r>
            <a:r>
              <a:rPr lang="fr-FR" spc="25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a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v</a:t>
            </a: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e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c</a:t>
            </a:r>
            <a:r>
              <a:rPr lang="fr-FR" spc="25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fr-FR" dirty="0">
                <a:solidFill>
                  <a:srgbClr val="002060"/>
                </a:solidFill>
                <a:cs typeface="Arial" panose="020B0604020202020204" pitchFamily="34" charset="0"/>
              </a:rPr>
              <a:t>I</a:t>
            </a: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FE</a:t>
            </a:r>
            <a:endParaRPr lang="fr-FR" dirty="0"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80999686-7939-4040-80D5-F2ECAE28549B}"/>
              </a:ext>
            </a:extLst>
          </p:cNvPr>
          <p:cNvSpPr/>
          <p:nvPr/>
        </p:nvSpPr>
        <p:spPr>
          <a:xfrm>
            <a:off x="8717280" y="21909"/>
            <a:ext cx="2636519" cy="162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782368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716915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Masso-Kinésithérapie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199579"/>
            <a:ext cx="9396047" cy="5586703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Profession de Santé créée en 1946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Auxiliaires médicaux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Métiers de soins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Métiers de la rééducation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Métiers de l’appareillage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Métiers de l’assistance technique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Profession attractive 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Mode d’exercice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Salarié (centre de rééducation, clinique, centre hospitalier)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Secteur libéral indépendant (85% des 90.000 MK)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Diversité des champs d’intervention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Traumatologie, Neurologie, Rhumatologie ………….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Diversité de la patientèle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De la Naissance à la Fin de Vie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DPC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B0A11CB5-DDA2-4058-AF8C-B57AFB51C981}"/>
              </a:ext>
            </a:extLst>
          </p:cNvPr>
          <p:cNvSpPr/>
          <p:nvPr/>
        </p:nvSpPr>
        <p:spPr>
          <a:xfrm>
            <a:off x="8397240" y="224632"/>
            <a:ext cx="2956559" cy="2914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299296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Formation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3" y="1825625"/>
            <a:ext cx="3955368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spc="-15" dirty="0">
                <a:solidFill>
                  <a:srgbClr val="002060"/>
                </a:solidFill>
                <a:cs typeface="Arial Narrow"/>
              </a:rPr>
              <a:t>R</a:t>
            </a:r>
            <a:r>
              <a:rPr lang="fr-FR" spc="-20" dirty="0">
                <a:solidFill>
                  <a:srgbClr val="002060"/>
                </a:solidFill>
                <a:cs typeface="Arial Narrow"/>
              </a:rPr>
              <a:t>églementation</a:t>
            </a:r>
            <a:r>
              <a:rPr lang="fr-FR" spc="15" dirty="0">
                <a:solidFill>
                  <a:srgbClr val="002060"/>
                </a:solidFill>
                <a:cs typeface="Arial Narrow"/>
              </a:rPr>
              <a:t> </a:t>
            </a:r>
            <a:endParaRPr lang="fr-FR" dirty="0">
              <a:cs typeface="Arial Narrow"/>
            </a:endParaRP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pc="-5" dirty="0">
                <a:solidFill>
                  <a:srgbClr val="002060"/>
                </a:solidFill>
                <a:cs typeface="Arial Narrow"/>
              </a:rPr>
              <a:t>Référentiel de formation : A</a:t>
            </a:r>
            <a:r>
              <a:rPr lang="fr-FR" dirty="0">
                <a:solidFill>
                  <a:srgbClr val="002060"/>
                </a:solidFill>
                <a:cs typeface="Arial Narrow"/>
              </a:rPr>
              <a:t>rr</a:t>
            </a:r>
            <a:r>
              <a:rPr lang="fr-FR" spc="-5" dirty="0">
                <a:solidFill>
                  <a:srgbClr val="002060"/>
                </a:solidFill>
                <a:cs typeface="Arial Narrow"/>
              </a:rPr>
              <a:t>ê</a:t>
            </a:r>
            <a:r>
              <a:rPr lang="fr-FR" dirty="0">
                <a:solidFill>
                  <a:srgbClr val="002060"/>
                </a:solidFill>
                <a:cs typeface="Arial Narrow"/>
              </a:rPr>
              <a:t>té</a:t>
            </a:r>
            <a:r>
              <a:rPr lang="fr-FR" spc="-25" dirty="0">
                <a:solidFill>
                  <a:srgbClr val="002060"/>
                </a:solidFill>
                <a:cs typeface="Arial Narrow"/>
              </a:rPr>
              <a:t> </a:t>
            </a:r>
            <a:r>
              <a:rPr lang="fr-FR" spc="-5" dirty="0">
                <a:solidFill>
                  <a:srgbClr val="002060"/>
                </a:solidFill>
                <a:cs typeface="Arial Narrow"/>
              </a:rPr>
              <a:t>d</a:t>
            </a:r>
            <a:r>
              <a:rPr lang="fr-FR" dirty="0">
                <a:solidFill>
                  <a:srgbClr val="002060"/>
                </a:solidFill>
                <a:cs typeface="Arial Narrow"/>
              </a:rPr>
              <a:t>u</a:t>
            </a:r>
            <a:r>
              <a:rPr lang="fr-FR" spc="25" dirty="0">
                <a:solidFill>
                  <a:srgbClr val="002060"/>
                </a:solidFill>
                <a:cs typeface="Arial Narrow"/>
              </a:rPr>
              <a:t> </a:t>
            </a:r>
            <a:r>
              <a:rPr lang="fr-FR" spc="-5" dirty="0">
                <a:solidFill>
                  <a:srgbClr val="002060"/>
                </a:solidFill>
                <a:cs typeface="Arial Narrow"/>
              </a:rPr>
              <a:t>2</a:t>
            </a:r>
            <a:r>
              <a:rPr lang="fr-FR" dirty="0">
                <a:solidFill>
                  <a:srgbClr val="002060"/>
                </a:solidFill>
                <a:cs typeface="Arial Narrow"/>
              </a:rPr>
              <a:t>/</a:t>
            </a:r>
            <a:r>
              <a:rPr lang="fr-FR" spc="-5" dirty="0">
                <a:solidFill>
                  <a:srgbClr val="002060"/>
                </a:solidFill>
                <a:cs typeface="Arial Narrow"/>
              </a:rPr>
              <a:t>09</a:t>
            </a:r>
            <a:r>
              <a:rPr lang="fr-FR" dirty="0">
                <a:solidFill>
                  <a:srgbClr val="002060"/>
                </a:solidFill>
                <a:cs typeface="Arial Narrow"/>
              </a:rPr>
              <a:t>/</a:t>
            </a:r>
            <a:r>
              <a:rPr lang="fr-FR" spc="-5" dirty="0">
                <a:solidFill>
                  <a:srgbClr val="002060"/>
                </a:solidFill>
                <a:cs typeface="Arial Narrow"/>
              </a:rPr>
              <a:t>2015</a:t>
            </a:r>
            <a:endParaRPr lang="fr-FR" spc="-5" dirty="0">
              <a:cs typeface="Arial Narrow"/>
            </a:endParaRP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cs typeface="Arial Narrow"/>
              </a:rPr>
              <a:t>Diplomation : </a:t>
            </a:r>
            <a:r>
              <a:rPr lang="fr-FR" spc="-5" dirty="0">
                <a:solidFill>
                  <a:srgbClr val="002060"/>
                </a:solidFill>
                <a:cs typeface="Arial Narrow"/>
              </a:rPr>
              <a:t>D</a:t>
            </a:r>
            <a:r>
              <a:rPr lang="fr-FR" dirty="0">
                <a:solidFill>
                  <a:srgbClr val="002060"/>
                </a:solidFill>
                <a:cs typeface="Arial Narrow"/>
              </a:rPr>
              <a:t>.E </a:t>
            </a:r>
            <a:r>
              <a:rPr lang="fr-FR" spc="10" dirty="0">
                <a:solidFill>
                  <a:srgbClr val="002060"/>
                </a:solidFill>
                <a:cs typeface="Arial Narrow"/>
              </a:rPr>
              <a:t>délivré par la </a:t>
            </a:r>
            <a:r>
              <a:rPr lang="fr-FR" dirty="0">
                <a:solidFill>
                  <a:srgbClr val="002060"/>
                </a:solidFill>
                <a:cs typeface="Arial Narrow"/>
              </a:rPr>
              <a:t>DREETS </a:t>
            </a:r>
          </a:p>
          <a:p>
            <a:pPr marL="457200" lvl="1" indent="0" eaLnBrk="1" hangingPunct="1">
              <a:lnSpc>
                <a:spcPct val="110000"/>
              </a:lnSpc>
              <a:spcBef>
                <a:spcPct val="0"/>
              </a:spcBef>
              <a:buNone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cs typeface="Arial Narrow"/>
              </a:rPr>
              <a:t>(Direction Régionale de l’Economie de l’Emploi du Travail et des Solidarités)</a:t>
            </a:r>
            <a:endParaRPr lang="fr-FR" dirty="0">
              <a:cs typeface="Arial Narrow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53E6E05-DDE2-4B28-8487-1CF5C44D9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95" y="1825625"/>
            <a:ext cx="4974405" cy="43513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8813104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Modalités d’admission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Communes aux 3 I.F.M.K Nord - Pas de Calais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I.F.M.K Berck/Mer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I.F.M.K région sanitaire de Lille (IKPO)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I.F.M.K du Nord de la France (IFMKNF)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dirty="0">
              <a:solidFill>
                <a:srgbClr val="00206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245 places pour les 3 IFMK (59-62)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75 étudiants pour I.F.M.K Berck-Sur-Mer</a:t>
            </a:r>
          </a:p>
          <a:p>
            <a:pPr marL="800100" marR="5080" lvl="2" indent="-342900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79 étudiants pour IKPO</a:t>
            </a:r>
          </a:p>
          <a:p>
            <a:pPr marL="800100" marR="5080" lvl="2" indent="-342900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91 étudiants pour IFMKNF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9974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554480"/>
            <a:ext cx="9396047" cy="5303519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Recrutement universitaire régional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Campus Lille – Valenciennes – Cambrai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Inscription </a:t>
            </a:r>
            <a:endParaRPr lang="fr-FR" sz="2400" dirty="0">
              <a:solidFill>
                <a:srgbClr val="002060"/>
              </a:solidFill>
            </a:endParaRP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Sur la plateforme </a:t>
            </a:r>
            <a:r>
              <a:rPr lang="fr-FR" dirty="0" err="1">
                <a:solidFill>
                  <a:srgbClr val="002060"/>
                </a:solidFill>
              </a:rPr>
              <a:t>Parcoursup</a:t>
            </a:r>
            <a:r>
              <a:rPr lang="fr-FR" dirty="0">
                <a:solidFill>
                  <a:srgbClr val="002060"/>
                </a:solidFill>
              </a:rPr>
              <a:t> (</a:t>
            </a:r>
            <a:r>
              <a:rPr lang="fr-FR" dirty="0">
                <a:solidFill>
                  <a:srgbClr val="002060"/>
                </a:solidFill>
                <a:hlinkClick r:id="rId2"/>
              </a:rPr>
              <a:t>https://www.parcoursup.gouv.fr/</a:t>
            </a:r>
            <a:r>
              <a:rPr lang="fr-FR" dirty="0">
                <a:solidFill>
                  <a:srgbClr val="002060"/>
                </a:solidFill>
              </a:rPr>
              <a:t> )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Cursus : « Diversité et seconde chance »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Parcours avec </a:t>
            </a:r>
            <a:r>
              <a:rPr lang="fr-FR" u="sng" dirty="0">
                <a:solidFill>
                  <a:srgbClr val="002060"/>
                </a:solidFill>
              </a:rPr>
              <a:t>Majeure Santé</a:t>
            </a:r>
          </a:p>
          <a:p>
            <a:pPr lvl="3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Ø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P.A.S.S : Parcours Accès Santé Spécifique </a:t>
            </a:r>
          </a:p>
          <a:p>
            <a:pPr lvl="3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Ø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L.S.S : Licence Science pour la Santé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Parcours avec </a:t>
            </a:r>
            <a:r>
              <a:rPr lang="fr-FR" u="sng" dirty="0">
                <a:solidFill>
                  <a:srgbClr val="002060"/>
                </a:solidFill>
              </a:rPr>
              <a:t>Mineure Santé</a:t>
            </a:r>
          </a:p>
          <a:p>
            <a:pPr lvl="3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Ø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L.A.S : Licence Accès Santé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Affectation en IFMK  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Rang de classement – Quota propre à chaque filière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Vœux initiaux d’affectation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BD9614D-111E-459D-945E-0C50AAE50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006475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Recrutement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2D25E2-447C-4DFE-9DCC-85F0327A7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837" y="463549"/>
            <a:ext cx="3076575" cy="8096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3104668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F40D1D-F118-42BC-B6AE-A3CF14F4A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440" y="365125"/>
            <a:ext cx="9357360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Parcours avec Majeure Santé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8DF706-F02F-43FF-A6E7-691E2D881D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96440" y="1825625"/>
            <a:ext cx="4389120" cy="1744344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marR="5080" indent="0">
              <a:lnSpc>
                <a:spcPct val="100000"/>
              </a:lnSpc>
              <a:buNone/>
            </a:pPr>
            <a:r>
              <a:rPr lang="fr-FR" u="sng" dirty="0">
                <a:solidFill>
                  <a:srgbClr val="002060"/>
                </a:solidFill>
                <a:cs typeface="Arial"/>
              </a:rPr>
              <a:t>P.A.S.S </a:t>
            </a:r>
          </a:p>
          <a:p>
            <a:pPr marL="0" marR="5080" indent="0">
              <a:lnSpc>
                <a:spcPct val="100000"/>
              </a:lnSpc>
              <a:buNone/>
            </a:pPr>
            <a:r>
              <a:rPr lang="fr-FR" sz="1800">
                <a:solidFill>
                  <a:srgbClr val="002060"/>
                </a:solidFill>
                <a:cs typeface="Arial"/>
              </a:rPr>
              <a:t>Parcours d’Accès 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Spécifique Santé</a:t>
            </a:r>
            <a:endParaRPr lang="fr-FR" sz="1800" spc="-15" dirty="0">
              <a:solidFill>
                <a:srgbClr val="002060"/>
              </a:solidFill>
              <a:cs typeface="Arial"/>
            </a:endParaRPr>
          </a:p>
          <a:p>
            <a:pPr marL="0" marR="5080" indent="0">
              <a:lnSpc>
                <a:spcPct val="100000"/>
              </a:lnSpc>
              <a:buNone/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(F</a:t>
            </a:r>
            <a:r>
              <a:rPr lang="fr-FR" sz="1800" spc="-10" dirty="0">
                <a:solidFill>
                  <a:srgbClr val="002060"/>
                </a:solidFill>
                <a:cs typeface="Arial"/>
              </a:rPr>
              <a:t>ac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ulté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 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de 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m</a:t>
            </a:r>
            <a:r>
              <a:rPr lang="fr-FR" sz="1800" spc="-10" dirty="0">
                <a:solidFill>
                  <a:srgbClr val="002060"/>
                </a:solidFill>
                <a:cs typeface="Arial"/>
              </a:rPr>
              <a:t>é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d</a:t>
            </a:r>
            <a:r>
              <a:rPr lang="fr-FR" sz="1800" spc="-10" dirty="0">
                <a:solidFill>
                  <a:srgbClr val="002060"/>
                </a:solidFill>
                <a:cs typeface="Arial"/>
              </a:rPr>
              <a:t>ec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ine</a:t>
            </a:r>
            <a:r>
              <a:rPr lang="fr-FR" sz="1800" spc="-15" dirty="0">
                <a:solidFill>
                  <a:srgbClr val="002060"/>
                </a:solidFill>
                <a:cs typeface="Arial"/>
              </a:rPr>
              <a:t> 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Henri </a:t>
            </a:r>
            <a:r>
              <a:rPr lang="fr-FR" sz="1800" dirty="0" err="1">
                <a:solidFill>
                  <a:srgbClr val="002060"/>
                </a:solidFill>
                <a:cs typeface="Arial"/>
              </a:rPr>
              <a:t>Warembourg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)</a:t>
            </a:r>
          </a:p>
          <a:p>
            <a:pPr marL="0" marR="5080" indent="0">
              <a:lnSpc>
                <a:spcPct val="100000"/>
              </a:lnSpc>
              <a:buNone/>
            </a:pPr>
            <a:r>
              <a:rPr lang="fr-FR" sz="1800" dirty="0">
                <a:solidFill>
                  <a:srgbClr val="FF0000"/>
                </a:solidFill>
                <a:cs typeface="Arial"/>
              </a:rPr>
              <a:t>Il n’y a pas possibilité de redoubler (L1)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560D60E-FB3C-40B7-843C-3A055B63D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96440" y="3677919"/>
            <a:ext cx="9357360" cy="2814956"/>
          </a:xfrm>
          <a:ln>
            <a:solidFill>
              <a:schemeClr val="accent1"/>
            </a:solidFill>
          </a:ln>
        </p:spPr>
        <p:txBody>
          <a:bodyPr/>
          <a:lstStyle/>
          <a:p>
            <a:pPr marL="469900" marR="5080" indent="-457200">
              <a:lnSpc>
                <a:spcPct val="150000"/>
              </a:lnSpc>
              <a:spcBef>
                <a:spcPts val="1205"/>
              </a:spcBef>
              <a:buSzPct val="100000"/>
              <a:tabLst>
                <a:tab pos="355600" algn="l"/>
              </a:tabLst>
            </a:pPr>
            <a:r>
              <a:rPr lang="fr-FR" sz="2800" spc="-20" dirty="0">
                <a:solidFill>
                  <a:srgbClr val="002060"/>
                </a:solidFill>
                <a:cs typeface="Arial" panose="020B0604020202020204" pitchFamily="34" charset="0"/>
              </a:rPr>
              <a:t>Option majeure  : Enseignements fondamentaux dans le domaine de la santé</a:t>
            </a:r>
          </a:p>
          <a:p>
            <a:pPr marL="469900" marR="5080" indent="-457200">
              <a:lnSpc>
                <a:spcPct val="150000"/>
              </a:lnSpc>
              <a:spcBef>
                <a:spcPts val="1205"/>
              </a:spcBef>
              <a:buSzPct val="100000"/>
              <a:tabLst>
                <a:tab pos="355600" algn="l"/>
              </a:tabLst>
            </a:pPr>
            <a:r>
              <a:rPr lang="fr-FR" sz="2800" spc="-20" dirty="0">
                <a:solidFill>
                  <a:srgbClr val="002060"/>
                </a:solidFill>
                <a:cs typeface="Arial" panose="020B0604020202020204" pitchFamily="34" charset="0"/>
              </a:rPr>
              <a:t>Options mineures favorisant la réorientation en cas de non admission en 2° année d’étude de santé</a:t>
            </a:r>
            <a:r>
              <a:rPr lang="fr-FR" sz="2800" dirty="0">
                <a:solidFill>
                  <a:srgbClr val="002060"/>
                </a:solidFill>
                <a:cs typeface="Arial"/>
              </a:rPr>
              <a:t>.</a:t>
            </a:r>
            <a:endParaRPr lang="fr-FR" sz="2800" dirty="0">
              <a:cs typeface="Arial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4783A7-8918-4B94-AE45-2E193F81F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9FD6B-85D0-4268-A1E2-AC1A4526FE5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C63BB6B9-747C-4D74-86D3-9DB9A91E22EE}"/>
              </a:ext>
            </a:extLst>
          </p:cNvPr>
          <p:cNvSpPr txBox="1">
            <a:spLocks/>
          </p:cNvSpPr>
          <p:nvPr/>
        </p:nvSpPr>
        <p:spPr bwMode="auto">
          <a:xfrm>
            <a:off x="6964680" y="1825625"/>
            <a:ext cx="4389120" cy="174434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lnSpc>
                <a:spcPct val="100000"/>
              </a:lnSpc>
              <a:buNone/>
            </a:pPr>
            <a:r>
              <a:rPr lang="fr-FR" u="sng" dirty="0">
                <a:solidFill>
                  <a:srgbClr val="002060"/>
                </a:solidFill>
                <a:cs typeface="Arial"/>
              </a:rPr>
              <a:t>L.S.S</a:t>
            </a:r>
          </a:p>
          <a:p>
            <a:pPr marL="0" marR="5080" indent="0">
              <a:lnSpc>
                <a:spcPct val="100000"/>
              </a:lnSpc>
              <a:buNone/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Li</a:t>
            </a:r>
            <a:r>
              <a:rPr lang="fr-FR" sz="1800" spc="-10" dirty="0">
                <a:solidFill>
                  <a:srgbClr val="002060"/>
                </a:solidFill>
                <a:cs typeface="Arial"/>
              </a:rPr>
              <a:t>ce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n</a:t>
            </a:r>
            <a:r>
              <a:rPr lang="fr-FR" sz="1800" spc="-10" dirty="0">
                <a:solidFill>
                  <a:srgbClr val="002060"/>
                </a:solidFill>
                <a:cs typeface="Arial"/>
              </a:rPr>
              <a:t>c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e</a:t>
            </a:r>
            <a:r>
              <a:rPr lang="fr-FR" sz="1800" spc="-15" dirty="0">
                <a:solidFill>
                  <a:srgbClr val="002060"/>
                </a:solidFill>
                <a:cs typeface="Arial"/>
              </a:rPr>
              <a:t> 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S</a:t>
            </a:r>
            <a:r>
              <a:rPr lang="fr-FR" sz="1800" spc="-10" dirty="0">
                <a:solidFill>
                  <a:srgbClr val="002060"/>
                </a:solidFill>
                <a:cs typeface="Arial"/>
              </a:rPr>
              <a:t>c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i</a:t>
            </a:r>
            <a:r>
              <a:rPr lang="fr-FR" sz="1800" spc="-10" dirty="0">
                <a:solidFill>
                  <a:srgbClr val="002060"/>
                </a:solidFill>
                <a:cs typeface="Arial"/>
              </a:rPr>
              <a:t>e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n</a:t>
            </a:r>
            <a:r>
              <a:rPr lang="fr-FR" sz="1800" spc="-10" dirty="0">
                <a:solidFill>
                  <a:srgbClr val="002060"/>
                </a:solidFill>
                <a:cs typeface="Arial"/>
              </a:rPr>
              <a:t>ce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s</a:t>
            </a:r>
            <a:r>
              <a:rPr lang="fr-FR" sz="1800" spc="10" dirty="0">
                <a:solidFill>
                  <a:srgbClr val="002060"/>
                </a:solidFill>
                <a:cs typeface="Arial"/>
              </a:rPr>
              <a:t> 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pour</a:t>
            </a:r>
            <a:r>
              <a:rPr lang="fr-FR" sz="1800" spc="-15" dirty="0">
                <a:solidFill>
                  <a:srgbClr val="002060"/>
                </a:solidFill>
                <a:cs typeface="Arial"/>
              </a:rPr>
              <a:t> 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la 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S</a:t>
            </a:r>
            <a:r>
              <a:rPr lang="fr-FR" sz="1800" spc="-10" dirty="0">
                <a:solidFill>
                  <a:srgbClr val="002060"/>
                </a:solidFill>
                <a:cs typeface="Arial"/>
              </a:rPr>
              <a:t>a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nté</a:t>
            </a:r>
            <a:r>
              <a:rPr lang="fr-FR" sz="1800" spc="-15" dirty="0">
                <a:solidFill>
                  <a:srgbClr val="002060"/>
                </a:solidFill>
                <a:cs typeface="Arial"/>
              </a:rPr>
              <a:t> </a:t>
            </a:r>
          </a:p>
          <a:p>
            <a:pPr marL="0" marR="5080" indent="0">
              <a:lnSpc>
                <a:spcPct val="100000"/>
              </a:lnSpc>
              <a:buNone/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(In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s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titut</a:t>
            </a:r>
            <a:r>
              <a:rPr lang="fr-FR" sz="1800" spc="-20" dirty="0">
                <a:solidFill>
                  <a:srgbClr val="002060"/>
                </a:solidFill>
                <a:cs typeface="Arial"/>
              </a:rPr>
              <a:t> 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Ca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tholique</a:t>
            </a:r>
            <a:r>
              <a:rPr lang="fr-FR" sz="1800" spc="-25" dirty="0">
                <a:solidFill>
                  <a:srgbClr val="002060"/>
                </a:solidFill>
                <a:cs typeface="Arial"/>
              </a:rPr>
              <a:t> 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de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 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Lill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e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)</a:t>
            </a:r>
          </a:p>
          <a:p>
            <a:pPr marL="0" marR="5080" indent="0">
              <a:lnSpc>
                <a:spcPct val="100000"/>
              </a:lnSpc>
              <a:buNone/>
            </a:pPr>
            <a:r>
              <a:rPr lang="fr-FR" sz="1800" dirty="0">
                <a:solidFill>
                  <a:srgbClr val="FF0000"/>
                </a:solidFill>
                <a:cs typeface="Arial"/>
              </a:rPr>
              <a:t>Possibilité de réintégrer en L2/L3</a:t>
            </a:r>
          </a:p>
        </p:txBody>
      </p:sp>
    </p:spTree>
    <p:extLst>
      <p:ext uri="{BB962C8B-B14F-4D97-AF65-F5344CB8AC3E}">
        <p14:creationId xmlns:p14="http://schemas.microsoft.com/office/powerpoint/2010/main" val="282084127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Parcours avec Mineure Santé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 eaLnBrk="1" hangingPunct="1">
              <a:lnSpc>
                <a:spcPct val="110000"/>
              </a:lnSpc>
              <a:spcBef>
                <a:spcPct val="0"/>
              </a:spcBef>
              <a:buNone/>
              <a:tabLst>
                <a:tab pos="474663" algn="l"/>
              </a:tabLst>
              <a:defRPr/>
            </a:pPr>
            <a:r>
              <a:rPr lang="fr-FR" u="sng" dirty="0">
                <a:solidFill>
                  <a:srgbClr val="002060"/>
                </a:solidFill>
              </a:rPr>
              <a:t>Licence Accès Santé (L.A.S)</a:t>
            </a:r>
          </a:p>
          <a:p>
            <a:pPr marR="5080" eaLnBrk="1" hangingPunct="1">
              <a:lnSpc>
                <a:spcPct val="110000"/>
              </a:lnSpc>
              <a:spcBef>
                <a:spcPts val="180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Option majeure  : </a:t>
            </a:r>
          </a:p>
          <a:p>
            <a:pPr marR="5080" lvl="1" eaLnBrk="1" hangingPunct="1">
              <a:lnSpc>
                <a:spcPct val="110000"/>
              </a:lnSpc>
              <a:spcBef>
                <a:spcPts val="180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Enseignement de la discipline choisie</a:t>
            </a:r>
          </a:p>
          <a:p>
            <a:pPr marR="5080" eaLnBrk="1" hangingPunct="1">
              <a:lnSpc>
                <a:spcPct val="110000"/>
              </a:lnSpc>
              <a:spcBef>
                <a:spcPts val="180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Option mineure « santé » </a:t>
            </a:r>
          </a:p>
          <a:p>
            <a:pPr marR="5080" lvl="1" eaLnBrk="1" hangingPunct="1">
              <a:lnSpc>
                <a:spcPct val="110000"/>
              </a:lnSpc>
              <a:spcBef>
                <a:spcPts val="180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Rend possible une poursuite en étude de santé (L2)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96934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174115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Parcours avec Mineure Santé</a:t>
            </a:r>
            <a:b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L.A.S.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3" y="1661160"/>
            <a:ext cx="4397327" cy="5060315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2000" u="sng" spc="-5" dirty="0">
                <a:solidFill>
                  <a:srgbClr val="002060"/>
                </a:solidFill>
                <a:cs typeface="Arial"/>
              </a:rPr>
              <a:t>UN</a:t>
            </a:r>
            <a:r>
              <a:rPr lang="fr-FR" sz="2000" u="sng" dirty="0">
                <a:solidFill>
                  <a:srgbClr val="002060"/>
                </a:solidFill>
                <a:cs typeface="Arial"/>
              </a:rPr>
              <a:t>IVE</a:t>
            </a:r>
            <a:r>
              <a:rPr lang="fr-FR" sz="2000" u="sng" spc="-5" dirty="0">
                <a:solidFill>
                  <a:srgbClr val="002060"/>
                </a:solidFill>
                <a:cs typeface="Arial"/>
              </a:rPr>
              <a:t>R</a:t>
            </a:r>
            <a:r>
              <a:rPr lang="fr-FR" sz="2000" u="sng" dirty="0">
                <a:solidFill>
                  <a:srgbClr val="002060"/>
                </a:solidFill>
                <a:cs typeface="Arial"/>
              </a:rPr>
              <a:t>SITE</a:t>
            </a:r>
            <a:r>
              <a:rPr lang="fr-FR" sz="2000" u="sng" spc="-10" dirty="0">
                <a:solidFill>
                  <a:srgbClr val="002060"/>
                </a:solidFill>
                <a:cs typeface="Arial"/>
              </a:rPr>
              <a:t> </a:t>
            </a:r>
            <a:r>
              <a:rPr lang="fr-FR" sz="2000" u="sng" spc="-5" dirty="0">
                <a:solidFill>
                  <a:srgbClr val="002060"/>
                </a:solidFill>
                <a:cs typeface="Arial"/>
              </a:rPr>
              <a:t>D</a:t>
            </a:r>
            <a:r>
              <a:rPr lang="fr-FR" sz="2000" u="sng" dirty="0">
                <a:solidFill>
                  <a:srgbClr val="002060"/>
                </a:solidFill>
                <a:cs typeface="Arial"/>
              </a:rPr>
              <a:t>E LILLE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spc="-10" dirty="0">
                <a:solidFill>
                  <a:srgbClr val="002060"/>
                </a:solidFill>
                <a:cs typeface="Arial"/>
              </a:rPr>
              <a:t>M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a</a:t>
            </a:r>
            <a:r>
              <a:rPr lang="fr-FR" sz="1800" spc="5" dirty="0">
                <a:solidFill>
                  <a:srgbClr val="002060"/>
                </a:solidFill>
                <a:cs typeface="Arial"/>
              </a:rPr>
              <a:t>t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hé</a:t>
            </a:r>
            <a:r>
              <a:rPr lang="fr-FR" sz="1800" spc="-10" dirty="0">
                <a:solidFill>
                  <a:srgbClr val="002060"/>
                </a:solidFill>
                <a:cs typeface="Arial"/>
              </a:rPr>
              <a:t>m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a</a:t>
            </a:r>
            <a:r>
              <a:rPr lang="fr-FR" sz="1800" spc="5" dirty="0">
                <a:solidFill>
                  <a:srgbClr val="002060"/>
                </a:solidFill>
                <a:cs typeface="Arial"/>
              </a:rPr>
              <a:t>t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i</a:t>
            </a:r>
            <a:r>
              <a:rPr lang="fr-FR" sz="1800" spc="-15" dirty="0">
                <a:solidFill>
                  <a:srgbClr val="002060"/>
                </a:solidFill>
                <a:cs typeface="Arial"/>
              </a:rPr>
              <a:t>q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u</a:t>
            </a:r>
            <a:r>
              <a:rPr lang="fr-FR" sz="1800" spc="-15" dirty="0">
                <a:solidFill>
                  <a:srgbClr val="002060"/>
                </a:solidFill>
                <a:cs typeface="Arial"/>
              </a:rPr>
              <a:t>e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s, 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Ph</a:t>
            </a:r>
            <a:r>
              <a:rPr lang="fr-FR" sz="1800" spc="-20" dirty="0">
                <a:solidFill>
                  <a:srgbClr val="002060"/>
                </a:solidFill>
                <a:cs typeface="Arial"/>
              </a:rPr>
              <a:t>y</a:t>
            </a:r>
            <a:r>
              <a:rPr lang="fr-FR" sz="1800" spc="5" dirty="0">
                <a:solidFill>
                  <a:srgbClr val="002060"/>
                </a:solidFill>
                <a:cs typeface="Arial"/>
              </a:rPr>
              <a:t>s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i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qu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e, </a:t>
            </a:r>
            <a:r>
              <a:rPr lang="fr-FR" sz="1800" spc="-10" dirty="0">
                <a:solidFill>
                  <a:srgbClr val="002060"/>
                </a:solidFill>
                <a:cs typeface="Arial"/>
              </a:rPr>
              <a:t>C</a:t>
            </a:r>
            <a:r>
              <a:rPr lang="fr-FR" sz="1800" spc="-5" dirty="0">
                <a:solidFill>
                  <a:srgbClr val="002060"/>
                </a:solidFill>
                <a:cs typeface="Arial"/>
              </a:rPr>
              <a:t>h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i</a:t>
            </a:r>
            <a:r>
              <a:rPr lang="fr-FR" sz="1800" spc="-10" dirty="0">
                <a:solidFill>
                  <a:srgbClr val="002060"/>
                </a:solidFill>
                <a:cs typeface="Arial"/>
              </a:rPr>
              <a:t>m</a:t>
            </a:r>
            <a:r>
              <a:rPr lang="fr-FR" sz="1800" dirty="0">
                <a:solidFill>
                  <a:srgbClr val="002060"/>
                </a:solidFill>
                <a:cs typeface="Arial"/>
              </a:rPr>
              <a:t>ie, Sciences de l’Ingénieur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Mathématiques et informatique appliquées aux sciences humaines et sociales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UFR STAPS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Sciences pour la santé (ILIS)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Sciences Sanitaires et Sociales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Psychologie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Sociologie Quantitative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Information / Communication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Sciences de la vie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Droit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Economie / Gestion</a:t>
            </a:r>
          </a:p>
          <a:p>
            <a:pPr marR="5080" lvl="1" eaLnBrk="1" hangingPunct="1">
              <a:lnSpc>
                <a:spcPct val="110000"/>
              </a:lnSpc>
              <a:spcBef>
                <a:spcPts val="1800"/>
              </a:spcBef>
              <a:buSzPct val="100000"/>
              <a:tabLst>
                <a:tab pos="474663" algn="l"/>
              </a:tabLst>
              <a:defRPr/>
            </a:pP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9A031FE-FF73-4F06-8423-4EEF0D0A5EC8}"/>
              </a:ext>
            </a:extLst>
          </p:cNvPr>
          <p:cNvSpPr txBox="1">
            <a:spLocks/>
          </p:cNvSpPr>
          <p:nvPr/>
        </p:nvSpPr>
        <p:spPr bwMode="auto">
          <a:xfrm>
            <a:off x="6956473" y="1661160"/>
            <a:ext cx="4397327" cy="506031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699135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800" spc="-10" dirty="0">
                <a:solidFill>
                  <a:srgbClr val="002060"/>
                </a:solidFill>
                <a:cs typeface="Arial"/>
              </a:rPr>
              <a:t>UNIVERSITE POLYTECHNIQUE HAUTS </a:t>
            </a:r>
            <a:r>
              <a:rPr lang="fr-FR" sz="1800" u="sng" spc="-10" dirty="0">
                <a:solidFill>
                  <a:srgbClr val="002060"/>
                </a:solidFill>
                <a:cs typeface="Arial"/>
              </a:rPr>
              <a:t>DE FRANCES (Valenciennes)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Sciences de la vie : Biotechnologie agro-alimentaire (Site de Cambrai)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Economie / Gestion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Droit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UFR STAPS</a:t>
            </a:r>
          </a:p>
          <a:p>
            <a:pPr marL="274638" marR="699135" indent="-274638">
              <a:lnSpc>
                <a:spcPct val="100000"/>
              </a:lnSpc>
              <a:spcBef>
                <a:spcPts val="600"/>
              </a:spcBef>
            </a:pPr>
            <a:r>
              <a:rPr lang="fr-FR" sz="1800" dirty="0">
                <a:solidFill>
                  <a:srgbClr val="002060"/>
                </a:solidFill>
                <a:cs typeface="Arial"/>
              </a:rPr>
              <a:t>Licence 3P : Pluridisciplinarité Projet Personnel</a:t>
            </a:r>
          </a:p>
        </p:txBody>
      </p:sp>
    </p:spTree>
    <p:extLst>
      <p:ext uri="{BB962C8B-B14F-4D97-AF65-F5344CB8AC3E}">
        <p14:creationId xmlns:p14="http://schemas.microsoft.com/office/powerpoint/2010/main" val="196663824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Nombre de places</a:t>
            </a:r>
            <a:b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Filières kinésithérapie Septembre 2024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3" y="1825625"/>
            <a:ext cx="4595447" cy="3295015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effectLst/>
              </a:rPr>
              <a:t>Majeures Santé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PASS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6600CC"/>
                </a:solidFill>
              </a:rPr>
              <a:t>L1 : 62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990033"/>
                </a:solidFill>
              </a:rPr>
              <a:t>L2 / L3 : X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  <a:effectLst/>
              </a:rPr>
              <a:t>Licence « Sciences pour la Santé »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6600CC"/>
                </a:solidFill>
              </a:rPr>
              <a:t>L1 : 10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C00000"/>
                </a:solidFill>
              </a:rPr>
              <a:t>L2 / L3 : 5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1EE96479-6875-45CB-BDCA-9C21D95F4B04}"/>
              </a:ext>
            </a:extLst>
          </p:cNvPr>
          <p:cNvSpPr txBox="1">
            <a:spLocks/>
          </p:cNvSpPr>
          <p:nvPr/>
        </p:nvSpPr>
        <p:spPr bwMode="auto">
          <a:xfrm>
            <a:off x="6758353" y="1781492"/>
            <a:ext cx="4595447" cy="329501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Mineures Santé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LAS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6600CC"/>
                </a:solidFill>
              </a:rPr>
              <a:t>L1 : 99</a:t>
            </a:r>
          </a:p>
          <a:p>
            <a:pPr lvl="2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C00000"/>
                </a:solidFill>
              </a:rPr>
              <a:t>L2 / L3 : 69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214914E-B563-4D1D-AF9E-C978287E79C6}"/>
              </a:ext>
            </a:extLst>
          </p:cNvPr>
          <p:cNvSpPr txBox="1">
            <a:spLocks/>
          </p:cNvSpPr>
          <p:nvPr/>
        </p:nvSpPr>
        <p:spPr bwMode="auto">
          <a:xfrm>
            <a:off x="1957753" y="5255577"/>
            <a:ext cx="9396047" cy="146589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10000"/>
              </a:lnSpc>
              <a:spcBef>
                <a:spcPct val="0"/>
              </a:spcBef>
              <a:buNone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Soit 245 places pour les 3 I.F.M.K</a:t>
            </a:r>
          </a:p>
          <a:p>
            <a:pPr marL="0" indent="0" algn="ctr" eaLnBrk="1" hangingPunct="1">
              <a:lnSpc>
                <a:spcPct val="110000"/>
              </a:lnSpc>
              <a:spcBef>
                <a:spcPct val="0"/>
              </a:spcBef>
              <a:buNone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6600CC"/>
                </a:solidFill>
              </a:rPr>
              <a:t>Issues de L1 : 171(diversité)</a:t>
            </a:r>
          </a:p>
          <a:p>
            <a:pPr marL="0" indent="0" algn="ctr" eaLnBrk="1" hangingPunct="1">
              <a:lnSpc>
                <a:spcPct val="110000"/>
              </a:lnSpc>
              <a:spcBef>
                <a:spcPct val="0"/>
              </a:spcBef>
              <a:buNone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C00000"/>
                </a:solidFill>
              </a:rPr>
              <a:t>Issues de L2/L3 (sauf PASS) : 74 (seconde chance)</a:t>
            </a:r>
          </a:p>
        </p:txBody>
      </p:sp>
    </p:spTree>
    <p:extLst>
      <p:ext uri="{BB962C8B-B14F-4D97-AF65-F5344CB8AC3E}">
        <p14:creationId xmlns:p14="http://schemas.microsoft.com/office/powerpoint/2010/main" val="60477094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pPr marL="12700">
              <a:lnSpc>
                <a:spcPts val="3810"/>
              </a:lnSpc>
            </a:pPr>
            <a:r>
              <a:rPr lang="fr-FR" sz="4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Dispense de scolarité (hors quotas) (Art 25)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667250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Nombre de places : 4 (maximum)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Eligibilité/ Diplôme</a:t>
            </a:r>
          </a:p>
          <a:p>
            <a:pPr lvl="1" eaLnBrk="1" hangingPunct="1">
              <a:lnSpc>
                <a:spcPct val="100000"/>
              </a:lnSpc>
              <a:spcBef>
                <a:spcPts val="120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Diplôme d’Etat d’auxiliaire médical</a:t>
            </a:r>
          </a:p>
          <a:p>
            <a:pPr lvl="1" eaLnBrk="1" hangingPunct="1">
              <a:lnSpc>
                <a:spcPct val="100000"/>
              </a:lnSpc>
              <a:spcBef>
                <a:spcPts val="120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Universitaire : </a:t>
            </a:r>
          </a:p>
          <a:p>
            <a:pPr lvl="2" eaLnBrk="1" hangingPunct="1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Licence Sciences pour la Santé ou STAPS</a:t>
            </a:r>
          </a:p>
          <a:p>
            <a:pPr lvl="2" eaLnBrk="1" hangingPunct="1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Diplôme de grade Master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Recrutement : </a:t>
            </a:r>
            <a:endParaRPr lang="fr-FR" sz="2400" dirty="0">
              <a:solidFill>
                <a:srgbClr val="002060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120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Admissibilité sur dossier</a:t>
            </a:r>
          </a:p>
          <a:p>
            <a:pPr lvl="1" eaLnBrk="1" hangingPunct="1">
              <a:lnSpc>
                <a:spcPct val="100000"/>
              </a:lnSpc>
              <a:spcBef>
                <a:spcPts val="120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Admission sur entretien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73008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pPr marL="12700">
              <a:lnSpc>
                <a:spcPts val="3810"/>
              </a:lnSpc>
            </a:pPr>
            <a:r>
              <a:rPr lang="fr-FR" sz="4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Extra communautaire (hors quotas) (Art 27)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667250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800"/>
              </a:spcBef>
              <a:tabLst>
                <a:tab pos="474663" algn="l"/>
              </a:tabLst>
              <a:defRPr/>
            </a:pPr>
            <a:r>
              <a:rPr lang="fr-FR" sz="2800" dirty="0">
                <a:solidFill>
                  <a:srgbClr val="002060"/>
                </a:solidFill>
              </a:rPr>
              <a:t>Nombre de places : 2 (maximum)</a:t>
            </a:r>
          </a:p>
          <a:p>
            <a:pPr eaLnBrk="1" hangingPunct="1">
              <a:lnSpc>
                <a:spcPct val="100000"/>
              </a:lnSpc>
              <a:spcBef>
                <a:spcPts val="1800"/>
              </a:spcBef>
              <a:tabLst>
                <a:tab pos="474663" algn="l"/>
              </a:tabLst>
              <a:defRPr/>
            </a:pPr>
            <a:r>
              <a:rPr lang="fr-FR" sz="2800" dirty="0">
                <a:solidFill>
                  <a:srgbClr val="002060"/>
                </a:solidFill>
              </a:rPr>
              <a:t>Eligibilité / Diplôme</a:t>
            </a:r>
          </a:p>
          <a:p>
            <a:pPr lvl="1" eaLnBrk="1" hangingPunct="1">
              <a:lnSpc>
                <a:spcPct val="100000"/>
              </a:lnSpc>
              <a:spcBef>
                <a:spcPts val="180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Masseur-kinésithérapeute extra-communautaire  </a:t>
            </a:r>
          </a:p>
          <a:p>
            <a:pPr eaLnBrk="1" hangingPunct="1">
              <a:lnSpc>
                <a:spcPct val="100000"/>
              </a:lnSpc>
              <a:spcBef>
                <a:spcPts val="180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Recrutement :</a:t>
            </a:r>
            <a:endParaRPr lang="fr-FR" sz="2400" dirty="0">
              <a:solidFill>
                <a:srgbClr val="002060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180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Admissibilité sur épreuve écrite de 1h30</a:t>
            </a:r>
          </a:p>
          <a:p>
            <a:pPr lvl="2" eaLnBrk="1" hangingPunct="1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Dans le domaine sanitaire et social</a:t>
            </a:r>
          </a:p>
          <a:p>
            <a:pPr lvl="1" eaLnBrk="1" hangingPunct="1">
              <a:lnSpc>
                <a:spcPct val="100000"/>
              </a:lnSpc>
              <a:spcBef>
                <a:spcPts val="180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Admission sur épreuves orales </a:t>
            </a:r>
          </a:p>
          <a:p>
            <a:pPr lvl="2" eaLnBrk="1" hangingPunct="1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M.S.C. et entretien de motivation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4811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alt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Réingénierie </a:t>
            </a:r>
            <a:br>
              <a:rPr lang="fr-FR" alt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fr-FR" alt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Etudes Masso-Kinésithérapie</a:t>
            </a:r>
            <a:endParaRPr lang="fr-FR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marR="5080" indent="0" eaLnBrk="1" hangingPunct="1">
              <a:lnSpc>
                <a:spcPct val="110000"/>
              </a:lnSpc>
              <a:spcBef>
                <a:spcPct val="0"/>
              </a:spcBef>
              <a:buNone/>
              <a:tabLst>
                <a:tab pos="474663" algn="l"/>
              </a:tabLst>
              <a:defRPr/>
            </a:pPr>
            <a:r>
              <a:rPr lang="fr-FR" u="sng" dirty="0">
                <a:solidFill>
                  <a:srgbClr val="002060"/>
                </a:solidFill>
              </a:rPr>
              <a:t>Référentiel de formation (Arrêté du 2 septembre 2015)</a:t>
            </a:r>
          </a:p>
          <a:p>
            <a:pPr marL="228600" lvl="1"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sz="2800" dirty="0">
                <a:solidFill>
                  <a:srgbClr val="002060"/>
                </a:solidFill>
              </a:rPr>
              <a:t>4 années d’étude</a:t>
            </a:r>
          </a:p>
          <a:p>
            <a:pPr marL="228600" lvl="1"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sz="2800" dirty="0">
                <a:solidFill>
                  <a:srgbClr val="002060"/>
                </a:solidFill>
              </a:rPr>
              <a:t>2 cycles (8 semestres) 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1° Cycle K1/ K2 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2° Cycle K3/ K4</a:t>
            </a:r>
          </a:p>
          <a:p>
            <a:pPr marL="228600" lvl="1"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sz="2800" dirty="0">
                <a:solidFill>
                  <a:srgbClr val="002060"/>
                </a:solidFill>
              </a:rPr>
              <a:t>Alternance : 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Institut 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Stage (possibilité contrat d’apprentissage)</a:t>
            </a:r>
          </a:p>
          <a:p>
            <a:pPr marL="228600" marR="5080" lvl="1"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sz="2800" dirty="0">
                <a:solidFill>
                  <a:srgbClr val="002060"/>
                </a:solidFill>
              </a:rPr>
              <a:t>Obtention du DEMK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215B17A2-CA76-48A1-8DC7-AE094FEC2B60}"/>
              </a:ext>
            </a:extLst>
          </p:cNvPr>
          <p:cNvSpPr/>
          <p:nvPr/>
        </p:nvSpPr>
        <p:spPr>
          <a:xfrm>
            <a:off x="7817223" y="2671483"/>
            <a:ext cx="3179915" cy="21822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004062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Formation en Institut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667250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Des unités d’enseignement 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C.M/ T.D/ .ED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Des unités d’intégration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Mises en situation clinique</a:t>
            </a:r>
            <a:endParaRPr lang="fr-FR" sz="2800" dirty="0">
              <a:solidFill>
                <a:srgbClr val="00206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Des unités optionnelles 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En interdisciplinarité avec d’autres professions paramédicales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sz="800" dirty="0">
              <a:solidFill>
                <a:srgbClr val="00206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Tous les cours sont obligatoires et contribuent à l’acquisition de 11 compétences professionnelles validées en stage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4375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808355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alt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Formation en stages</a:t>
            </a:r>
            <a:endParaRPr lang="fr-FR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326292"/>
            <a:ext cx="9396047" cy="5166583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 eaLnBrk="1" hangingPunct="1">
              <a:lnSpc>
                <a:spcPct val="100000"/>
              </a:lnSpc>
              <a:spcBef>
                <a:spcPts val="1200"/>
              </a:spcBef>
              <a:buNone/>
              <a:tabLst>
                <a:tab pos="474663" algn="l"/>
              </a:tabLst>
              <a:defRPr/>
            </a:pPr>
            <a:r>
              <a:rPr lang="fr-FR" altLang="fr-FR" u="sng" dirty="0">
                <a:solidFill>
                  <a:srgbClr val="002060"/>
                </a:solidFill>
              </a:rPr>
              <a:t>7 stages (42 semaines) planifiés par l’Institut </a:t>
            </a:r>
          </a:p>
          <a:p>
            <a:pPr marL="228600" lvl="1" eaLnBrk="1" hangingPunct="1">
              <a:lnSpc>
                <a:spcPct val="100000"/>
              </a:lnSpc>
              <a:spcBef>
                <a:spcPts val="1200"/>
              </a:spcBef>
              <a:tabLst>
                <a:tab pos="474663" algn="l"/>
              </a:tabLst>
              <a:defRPr/>
            </a:pPr>
            <a:r>
              <a:rPr lang="fr-FR" altLang="fr-FR" dirty="0">
                <a:solidFill>
                  <a:srgbClr val="002060"/>
                </a:solidFill>
              </a:rPr>
              <a:t>En K1 : 		1 stage de 2 semaines + 1 stage de 4 semaines</a:t>
            </a:r>
          </a:p>
          <a:p>
            <a:pPr marL="228600" lvl="1" eaLnBrk="1" hangingPunct="1">
              <a:lnSpc>
                <a:spcPct val="100000"/>
              </a:lnSpc>
              <a:spcBef>
                <a:spcPts val="1200"/>
              </a:spcBef>
              <a:tabLst>
                <a:tab pos="474663" algn="l"/>
              </a:tabLst>
              <a:defRPr/>
            </a:pPr>
            <a:r>
              <a:rPr lang="fr-FR" altLang="fr-FR" dirty="0">
                <a:solidFill>
                  <a:srgbClr val="002060"/>
                </a:solidFill>
              </a:rPr>
              <a:t>En  K2 et en K3 : 	</a:t>
            </a:r>
            <a:r>
              <a:rPr lang="fr-FR" altLang="fr-FR" dirty="0">
                <a:solidFill>
                  <a:srgbClr val="002060"/>
                </a:solidFill>
                <a:cs typeface="Arial" panose="020B0604020202020204" pitchFamily="34" charset="0"/>
              </a:rPr>
              <a:t>4</a:t>
            </a:r>
            <a:r>
              <a:rPr lang="fr-FR" altLang="fr-FR" dirty="0">
                <a:solidFill>
                  <a:srgbClr val="002060"/>
                </a:solidFill>
                <a:effectLst/>
                <a:cs typeface="Arial" panose="020B0604020202020204" pitchFamily="34" charset="0"/>
              </a:rPr>
              <a:t> stages de 6 semaines</a:t>
            </a:r>
          </a:p>
          <a:p>
            <a:pPr marL="228600" lvl="1" eaLnBrk="1" hangingPunct="1">
              <a:lnSpc>
                <a:spcPct val="100000"/>
              </a:lnSpc>
              <a:spcBef>
                <a:spcPts val="1200"/>
              </a:spcBef>
              <a:tabLst>
                <a:tab pos="474663" algn="l"/>
              </a:tabLst>
              <a:defRPr/>
            </a:pPr>
            <a:r>
              <a:rPr lang="fr-FR" altLang="fr-FR" dirty="0">
                <a:solidFill>
                  <a:srgbClr val="002060"/>
                </a:solidFill>
              </a:rPr>
              <a:t>En K4 : 		1 clinicat de 12 semaines</a:t>
            </a:r>
          </a:p>
          <a:p>
            <a:pPr marL="0" indent="0" eaLnBrk="1" hangingPunct="1">
              <a:lnSpc>
                <a:spcPct val="100000"/>
              </a:lnSpc>
              <a:spcBef>
                <a:spcPts val="1200"/>
              </a:spcBef>
              <a:buNone/>
              <a:tabLst>
                <a:tab pos="474663" algn="l"/>
              </a:tabLst>
              <a:defRPr/>
            </a:pPr>
            <a:r>
              <a:rPr lang="fr-FR" altLang="fr-FR" u="sng" dirty="0">
                <a:solidFill>
                  <a:srgbClr val="002060"/>
                </a:solidFill>
              </a:rPr>
              <a:t>Les stages :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tabLst>
                <a:tab pos="474663" algn="l"/>
              </a:tabLst>
              <a:defRPr/>
            </a:pPr>
            <a:r>
              <a:rPr lang="fr-FR" altLang="fr-FR" sz="2400" dirty="0">
                <a:solidFill>
                  <a:srgbClr val="002060"/>
                </a:solidFill>
              </a:rPr>
              <a:t>Se déroulent en établissement de santé, en ambulatoire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tabLst>
                <a:tab pos="474663" algn="l"/>
              </a:tabLst>
              <a:defRPr/>
            </a:pPr>
            <a:r>
              <a:rPr lang="fr-FR" altLang="fr-FR" sz="2400" dirty="0">
                <a:solidFill>
                  <a:srgbClr val="002060"/>
                </a:solidFill>
              </a:rPr>
              <a:t>Grande diversité de champ d’action</a:t>
            </a:r>
          </a:p>
          <a:p>
            <a:pPr marL="0" indent="0" eaLnBrk="1" hangingPunct="1">
              <a:lnSpc>
                <a:spcPct val="100000"/>
              </a:lnSpc>
              <a:spcBef>
                <a:spcPts val="1200"/>
              </a:spcBef>
              <a:buNone/>
              <a:tabLst>
                <a:tab pos="474663" algn="l"/>
              </a:tabLst>
              <a:defRPr/>
            </a:pPr>
            <a:r>
              <a:rPr lang="fr-FR" altLang="fr-FR" u="sng" dirty="0">
                <a:solidFill>
                  <a:srgbClr val="002060"/>
                </a:solidFill>
              </a:rPr>
              <a:t>Mise en place du portfolio 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tabLst>
                <a:tab pos="474663" algn="l"/>
              </a:tabLst>
              <a:defRPr/>
            </a:pPr>
            <a:r>
              <a:rPr lang="fr-FR" altLang="fr-FR" sz="2400" dirty="0">
                <a:solidFill>
                  <a:srgbClr val="002060"/>
                </a:solidFill>
              </a:rPr>
              <a:t>Livret référentiel de compétence renseigné par l’étudiant et le référent du stage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20049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Mise en place du Service sanitaire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4"/>
            <a:ext cx="9396047" cy="4530725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Favoriser l’interdisciplinarité et l’inter professionnalité dans le domaine de la santé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dirty="0">
              <a:solidFill>
                <a:srgbClr val="00206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Elaborer, conduire et évaluer des actions de prévention : </a:t>
            </a:r>
          </a:p>
          <a:p>
            <a:pPr marL="0" indent="0" eaLnBrk="1" hangingPunct="1">
              <a:lnSpc>
                <a:spcPct val="110000"/>
              </a:lnSpc>
              <a:spcBef>
                <a:spcPct val="0"/>
              </a:spcBef>
              <a:buNone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	TMS, addictions, violences, ……………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dirty="0">
              <a:solidFill>
                <a:srgbClr val="00206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Durée 6 semaines dont 8 jours ouvrables sur le terrain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dirty="0">
              <a:solidFill>
                <a:srgbClr val="00206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Réalisé en K2 en partenariat avec l’IFE </a:t>
            </a:r>
            <a:endParaRPr lang="fr-FR" sz="1600" dirty="0">
              <a:solidFill>
                <a:srgbClr val="00206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5921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082675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Réalisation d’un mémoire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569720"/>
            <a:ext cx="9396047" cy="5151755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80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Initié dès le 1</a:t>
            </a:r>
            <a:r>
              <a:rPr lang="fr-FR" baseline="30000" dirty="0">
                <a:solidFill>
                  <a:srgbClr val="002060"/>
                </a:solidFill>
              </a:rPr>
              <a:t>er</a:t>
            </a:r>
            <a:r>
              <a:rPr lang="fr-FR" dirty="0">
                <a:solidFill>
                  <a:srgbClr val="002060"/>
                </a:solidFill>
              </a:rPr>
              <a:t> cycle et réalisé en 2</a:t>
            </a:r>
            <a:r>
              <a:rPr lang="fr-FR" baseline="30000" dirty="0">
                <a:solidFill>
                  <a:srgbClr val="002060"/>
                </a:solidFill>
              </a:rPr>
              <a:t>ème</a:t>
            </a:r>
            <a:r>
              <a:rPr lang="fr-FR" dirty="0">
                <a:solidFill>
                  <a:srgbClr val="002060"/>
                </a:solidFill>
              </a:rPr>
              <a:t> cycle </a:t>
            </a:r>
          </a:p>
          <a:p>
            <a:pPr eaLnBrk="1" hangingPunct="1">
              <a:lnSpc>
                <a:spcPct val="100000"/>
              </a:lnSpc>
              <a:spcBef>
                <a:spcPts val="1800"/>
              </a:spcBef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Objets du mémoire : Utilisation d’une méthode scientifique qui répond à un problème donné</a:t>
            </a:r>
          </a:p>
          <a:p>
            <a:pPr marL="1371600" lvl="4" indent="-457200" eaLnBrk="1" hangingPunct="1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sz="2000" dirty="0">
                <a:solidFill>
                  <a:srgbClr val="002060"/>
                </a:solidFill>
                <a:cs typeface="Calibri" panose="020F0502020204030204" pitchFamily="34" charset="0"/>
              </a:rPr>
              <a:t>En diffusant et analysant un questionnaire auprès d’une population donnée </a:t>
            </a:r>
          </a:p>
          <a:p>
            <a:pPr marL="1371600" lvl="4" indent="-457200" eaLnBrk="1" hangingPunct="1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sz="2000" dirty="0">
                <a:solidFill>
                  <a:srgbClr val="002060"/>
                </a:solidFill>
              </a:rPr>
              <a:t>Par une expérimentation clinique</a:t>
            </a:r>
          </a:p>
          <a:p>
            <a:pPr marL="1371600" lvl="4" indent="-457200" eaLnBrk="1" hangingPunct="1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sz="2000" dirty="0">
                <a:solidFill>
                  <a:srgbClr val="002060"/>
                </a:solidFill>
              </a:rPr>
              <a:t>En réalisant des entretiens auprès des avis d’experts</a:t>
            </a:r>
          </a:p>
          <a:p>
            <a:pPr marL="1371600" lvl="4" indent="-457200" eaLnBrk="1" hangingPunct="1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sz="2000" dirty="0">
                <a:solidFill>
                  <a:srgbClr val="002060"/>
                </a:solidFill>
              </a:rPr>
              <a:t>Revue systématique de littérature</a:t>
            </a:r>
          </a:p>
          <a:p>
            <a:pPr marL="1371600" lvl="4" indent="-457200" eaLnBrk="1" hangingPunct="1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sz="2000" dirty="0">
                <a:solidFill>
                  <a:srgbClr val="002060"/>
                </a:solidFill>
                <a:cs typeface="Calibri" panose="020F0502020204030204" pitchFamily="34" charset="0"/>
              </a:rPr>
              <a:t>Méta-analyse en se référant à une démarche statistique</a:t>
            </a:r>
            <a:endParaRPr lang="fr-FR" sz="2000" dirty="0">
              <a:solidFill>
                <a:srgbClr val="002060"/>
              </a:solidFill>
            </a:endParaRPr>
          </a:p>
          <a:p>
            <a:pPr marL="1371600" lvl="4" indent="-457200" eaLnBrk="1" hangingPunct="1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7500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Temps de travail personnel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600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Autonomisation « encadrée » de l’étudiant</a:t>
            </a:r>
          </a:p>
          <a:p>
            <a:pPr eaLnBrk="1" hangingPunct="1">
              <a:lnSpc>
                <a:spcPct val="100000"/>
              </a:lnSpc>
              <a:spcBef>
                <a:spcPts val="600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Restitution de documents individuels et en groupes </a:t>
            </a:r>
          </a:p>
          <a:p>
            <a:pPr eaLnBrk="1" hangingPunct="1">
              <a:lnSpc>
                <a:spcPct val="100000"/>
              </a:lnSpc>
              <a:spcBef>
                <a:spcPts val="600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Mis en place de projets (J.P.O)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B9F8BA26-7030-4BEB-AA6B-EC6957E04417}"/>
              </a:ext>
            </a:extLst>
          </p:cNvPr>
          <p:cNvSpPr/>
          <p:nvPr/>
        </p:nvSpPr>
        <p:spPr>
          <a:xfrm>
            <a:off x="8092440" y="3631724"/>
            <a:ext cx="3142487" cy="25115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1091409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Vacances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6000"/>
              </a:spcBef>
              <a:tabLst>
                <a:tab pos="474663" algn="l"/>
              </a:tabLst>
              <a:defRPr/>
            </a:pPr>
            <a:r>
              <a:rPr lang="fr-FR" sz="2800" dirty="0">
                <a:solidFill>
                  <a:srgbClr val="002060"/>
                </a:solidFill>
              </a:rPr>
              <a:t>Zone B</a:t>
            </a:r>
          </a:p>
          <a:p>
            <a:pPr eaLnBrk="1" hangingPunct="1">
              <a:lnSpc>
                <a:spcPct val="100000"/>
              </a:lnSpc>
              <a:spcBef>
                <a:spcPts val="6000"/>
              </a:spcBef>
              <a:tabLst>
                <a:tab pos="474663" algn="l"/>
              </a:tabLst>
              <a:defRPr/>
            </a:pPr>
            <a:r>
              <a:rPr lang="fr-FR" sz="2800" dirty="0">
                <a:solidFill>
                  <a:srgbClr val="002060"/>
                </a:solidFill>
              </a:rPr>
              <a:t>1° semaine de vacances (Temps Travail Personnel)</a:t>
            </a:r>
          </a:p>
          <a:p>
            <a:pPr eaLnBrk="1" hangingPunct="1">
              <a:lnSpc>
                <a:spcPct val="100000"/>
              </a:lnSpc>
              <a:spcBef>
                <a:spcPts val="6000"/>
              </a:spcBef>
              <a:tabLst>
                <a:tab pos="474663" algn="l"/>
              </a:tabLst>
              <a:defRPr/>
            </a:pPr>
            <a:r>
              <a:rPr lang="fr-FR" sz="2800" dirty="0">
                <a:solidFill>
                  <a:srgbClr val="002060"/>
                </a:solidFill>
              </a:rPr>
              <a:t>Cours le samedi matin (éventuellement)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49764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930275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alt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Validation des acquis</a:t>
            </a:r>
            <a:endParaRPr lang="fr-FR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493520"/>
            <a:ext cx="9396047" cy="5227955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SzPct val="12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Passage en année supérieure :</a:t>
            </a:r>
          </a:p>
          <a:p>
            <a:pPr marL="914400" lvl="2" indent="-457200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Validation de la totalité des E.C.T.S (60/ 60)</a:t>
            </a:r>
          </a:p>
          <a:p>
            <a:pPr marL="914400" lvl="2" indent="-457200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Avoir obtenu au moins 52 E.C.T.S/ 60 avec obligation de valider les E.C.T.S manquants l’année suivante.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Aucune dette n’est possible entre le 1</a:t>
            </a:r>
            <a:r>
              <a:rPr lang="fr-FR" baseline="30000" dirty="0">
                <a:solidFill>
                  <a:srgbClr val="002060"/>
                </a:solidFill>
              </a:rPr>
              <a:t>er</a:t>
            </a:r>
            <a:r>
              <a:rPr lang="fr-FR" dirty="0">
                <a:solidFill>
                  <a:srgbClr val="002060"/>
                </a:solidFill>
              </a:rPr>
              <a:t> et 2</a:t>
            </a:r>
            <a:r>
              <a:rPr lang="fr-FR" baseline="30000" dirty="0">
                <a:solidFill>
                  <a:srgbClr val="002060"/>
                </a:solidFill>
              </a:rPr>
              <a:t>nd</a:t>
            </a:r>
            <a:r>
              <a:rPr lang="fr-FR" dirty="0">
                <a:solidFill>
                  <a:srgbClr val="002060"/>
                </a:solidFill>
              </a:rPr>
              <a:t> cycle</a:t>
            </a:r>
            <a:endParaRPr lang="fr-FR" sz="2800" dirty="0">
              <a:solidFill>
                <a:srgbClr val="00206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Pct val="12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Redoublement :</a:t>
            </a:r>
          </a:p>
          <a:p>
            <a:pPr marL="914400" lvl="2" indent="-457200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Les étudiants ayant validé entre 15 et 52 E.C.T.S en conservant l’acquis des U.E validées.</a:t>
            </a:r>
          </a:p>
          <a:p>
            <a:pPr marL="914400" lvl="2" indent="-457200" eaLnBrk="1" hangingPunct="1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Les frais de scolarités seront fonction du nombre d’ECTS manquants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Pct val="12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Exclusion :</a:t>
            </a:r>
          </a:p>
          <a:p>
            <a:pPr marL="914400" lvl="2" indent="-457200" eaLnBrk="1" hangingPunct="1">
              <a:lnSpc>
                <a:spcPct val="110000"/>
              </a:lnSpc>
              <a:spcBef>
                <a:spcPct val="0"/>
              </a:spcBef>
              <a:buSzPct val="12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Les étudiants ayant validé moins de 15 E.C.T.S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6266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274321"/>
            <a:ext cx="9396046" cy="1416368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  <a:tabLst>
                <a:tab pos="446088" algn="l"/>
                <a:tab pos="534988" algn="l"/>
              </a:tabLst>
              <a:defRPr/>
            </a:pPr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Obtention du Diplôme d’état de Masseur Kinésithérapeute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Il faudra valider l’ensemble du parcours de l’étudiant soit 240 ECTS sur 4 ans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C’est un diplôme reconnu en « Grade Master » depuis le 13 août 2021.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dirty="0">
              <a:solidFill>
                <a:srgbClr val="002060"/>
              </a:solidFill>
            </a:endParaRPr>
          </a:p>
          <a:p>
            <a:pPr algn="just"/>
            <a:r>
              <a:rPr lang="fr-FR" sz="1600" b="0" i="0" dirty="0">
                <a:solidFill>
                  <a:srgbClr val="626262"/>
                </a:solidFill>
                <a:effectLst/>
              </a:rPr>
              <a:t>Le 17 mai 2021, Olivier VERAN, Ministre des Solidarités et de la Santé, avait annoncé la </a:t>
            </a:r>
            <a:r>
              <a:rPr lang="fr-FR" sz="1600" b="0" i="0" dirty="0">
                <a:solidFill>
                  <a:srgbClr val="FF0000"/>
                </a:solidFill>
                <a:effectLst/>
              </a:rPr>
              <a:t>reconnaissance du grade Master pour les étudiants diplômés d’état de </a:t>
            </a:r>
            <a:r>
              <a:rPr lang="fr-FR" sz="1600" b="0" i="0" dirty="0" err="1">
                <a:solidFill>
                  <a:srgbClr val="FF0000"/>
                </a:solidFill>
                <a:effectLst/>
              </a:rPr>
              <a:t>masso</a:t>
            </a:r>
            <a:r>
              <a:rPr lang="fr-FR" sz="1600" b="0" i="0" dirty="0">
                <a:solidFill>
                  <a:srgbClr val="FF0000"/>
                </a:solidFill>
                <a:effectLst/>
              </a:rPr>
              <a:t>-kinésithérapie</a:t>
            </a:r>
            <a:r>
              <a:rPr lang="fr-FR" sz="1600" b="0" i="0" dirty="0">
                <a:solidFill>
                  <a:srgbClr val="626262"/>
                </a:solidFill>
                <a:effectLst/>
              </a:rPr>
              <a:t>.</a:t>
            </a:r>
          </a:p>
          <a:p>
            <a:pPr algn="just"/>
            <a:r>
              <a:rPr lang="fr-FR" sz="1600" b="0" i="0" dirty="0">
                <a:solidFill>
                  <a:srgbClr val="626262"/>
                </a:solidFill>
                <a:effectLst/>
              </a:rPr>
              <a:t>Le </a:t>
            </a:r>
            <a:r>
              <a:rPr lang="fr-FR" sz="1600" b="0" i="0" dirty="0">
                <a:solidFill>
                  <a:srgbClr val="FF0000"/>
                </a:solidFill>
                <a:effectLst/>
              </a:rPr>
              <a:t>décret du 13 août 2021, publié au Journal Officiel le 15 août</a:t>
            </a:r>
            <a:r>
              <a:rPr lang="fr-FR" sz="1600" b="0" i="0" dirty="0">
                <a:solidFill>
                  <a:srgbClr val="626262"/>
                </a:solidFill>
                <a:effectLst/>
              </a:rPr>
              <a:t>, a concrétisé cette annonce.</a:t>
            </a:r>
          </a:p>
          <a:p>
            <a:pPr algn="just"/>
            <a:r>
              <a:rPr lang="fr-FR" sz="1600" b="0" i="0" dirty="0">
                <a:solidFill>
                  <a:srgbClr val="626262"/>
                </a:solidFill>
                <a:effectLst/>
              </a:rPr>
              <a:t>Le texte modifie les dispositions de l’article D. 636-69-1 du code de l’éducation afin de conférer le </a:t>
            </a:r>
            <a:r>
              <a:rPr lang="fr-FR" sz="1600" b="0" i="0" dirty="0">
                <a:solidFill>
                  <a:srgbClr val="FF0000"/>
                </a:solidFill>
                <a:effectLst/>
              </a:rPr>
              <a:t>grade universitaire de master</a:t>
            </a:r>
            <a:r>
              <a:rPr lang="fr-FR" sz="1600" b="0" i="0" dirty="0">
                <a:solidFill>
                  <a:srgbClr val="626262"/>
                </a:solidFill>
                <a:effectLst/>
              </a:rPr>
              <a:t> aux titulaires du diplôme d’État de masseur kinésithérapeute à l’issue de l’</a:t>
            </a:r>
            <a:r>
              <a:rPr lang="fr-FR" sz="1600" b="0" i="0" dirty="0">
                <a:solidFill>
                  <a:srgbClr val="FF0000"/>
                </a:solidFill>
                <a:effectLst/>
              </a:rPr>
              <a:t>année de formation 2020-2021</a:t>
            </a:r>
            <a:r>
              <a:rPr lang="fr-FR" sz="1600" b="0" i="0" dirty="0">
                <a:solidFill>
                  <a:srgbClr val="626262"/>
                </a:solidFill>
                <a:effectLst/>
              </a:rPr>
              <a:t>.</a:t>
            </a:r>
            <a:endParaRPr lang="fr-FR" sz="1600" dirty="0">
              <a:solidFill>
                <a:srgbClr val="00206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tabLst>
                <a:tab pos="474663" algn="l"/>
              </a:tabLst>
              <a:defRPr/>
            </a:pP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35368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pPr marL="12700" marR="5080">
              <a:lnSpc>
                <a:spcPct val="110000"/>
              </a:lnSpc>
            </a:pPr>
            <a:r>
              <a:rPr lang="fr-FR" sz="32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Double diplomation professionnelle et universitaire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240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Master 2</a:t>
            </a:r>
          </a:p>
          <a:p>
            <a:pPr eaLnBrk="1" hangingPunct="1">
              <a:lnSpc>
                <a:spcPct val="100000"/>
              </a:lnSpc>
              <a:spcBef>
                <a:spcPts val="240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En collaboration avec ILIS et les 2 Instituts Lillois</a:t>
            </a:r>
          </a:p>
          <a:p>
            <a:pPr eaLnBrk="1" hangingPunct="1">
              <a:lnSpc>
                <a:spcPct val="100000"/>
              </a:lnSpc>
              <a:spcBef>
                <a:spcPts val="240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En 4</a:t>
            </a:r>
            <a:r>
              <a:rPr lang="fr-FR" baseline="30000" dirty="0">
                <a:solidFill>
                  <a:srgbClr val="002060"/>
                </a:solidFill>
              </a:rPr>
              <a:t>ème</a:t>
            </a:r>
            <a:r>
              <a:rPr lang="fr-FR" dirty="0">
                <a:solidFill>
                  <a:srgbClr val="002060"/>
                </a:solidFill>
              </a:rPr>
              <a:t> année</a:t>
            </a:r>
          </a:p>
          <a:p>
            <a:pPr eaLnBrk="1" hangingPunct="1">
              <a:lnSpc>
                <a:spcPct val="100000"/>
              </a:lnSpc>
              <a:spcBef>
                <a:spcPts val="2400"/>
              </a:spcBef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2 parcours possibles :</a:t>
            </a:r>
            <a:endParaRPr lang="fr-FR" sz="2400" dirty="0">
              <a:solidFill>
                <a:srgbClr val="002060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240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Ingénierie et management de la santé : I.M.S</a:t>
            </a:r>
          </a:p>
          <a:p>
            <a:pPr lvl="1" eaLnBrk="1" hangingPunct="1">
              <a:lnSpc>
                <a:spcPct val="100000"/>
              </a:lnSpc>
              <a:spcBef>
                <a:spcPts val="2400"/>
              </a:spcBef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Recherche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9439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136525"/>
            <a:ext cx="9396046" cy="808355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alt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En fin de compte, ………..</a:t>
            </a:r>
            <a:endParaRPr lang="fr-FR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082040"/>
            <a:ext cx="9396047" cy="5639435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Vous avez fait le bon choix, à condition :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Assumer votre futur métier :</a:t>
            </a:r>
          </a:p>
          <a:p>
            <a:pPr marL="1257300" lvl="3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sz="2200" dirty="0">
                <a:solidFill>
                  <a:srgbClr val="002060"/>
                </a:solidFill>
              </a:rPr>
              <a:t>Métier de soins</a:t>
            </a:r>
          </a:p>
          <a:p>
            <a:pPr marL="1257300" lvl="3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sz="2200" dirty="0">
                <a:solidFill>
                  <a:srgbClr val="002060"/>
                </a:solidFill>
              </a:rPr>
              <a:t>Empathie/ Ecoute/ Disponibilité/ Persévérance</a:t>
            </a:r>
          </a:p>
          <a:p>
            <a:pPr marL="1714500" lvl="4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Ø"/>
              <a:tabLst>
                <a:tab pos="474663" algn="l"/>
              </a:tabLst>
              <a:defRPr/>
            </a:pPr>
            <a:r>
              <a:rPr lang="fr-FR" sz="2200" dirty="0">
                <a:solidFill>
                  <a:srgbClr val="002060"/>
                </a:solidFill>
              </a:rPr>
              <a:t>Quand tout va bien</a:t>
            </a:r>
          </a:p>
          <a:p>
            <a:pPr marL="1714500" lvl="4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Ø"/>
              <a:tabLst>
                <a:tab pos="474663" algn="l"/>
              </a:tabLst>
              <a:defRPr/>
            </a:pPr>
            <a:r>
              <a:rPr lang="fr-FR" sz="2200" dirty="0">
                <a:solidFill>
                  <a:srgbClr val="002060"/>
                </a:solidFill>
              </a:rPr>
              <a:t>Toutes circonstances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Faire vivre des valeurs :</a:t>
            </a:r>
          </a:p>
          <a:p>
            <a:pPr marL="1257300" lvl="3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sz="2200" dirty="0">
                <a:solidFill>
                  <a:srgbClr val="002060"/>
                </a:solidFill>
              </a:rPr>
              <a:t>Technicité</a:t>
            </a:r>
          </a:p>
          <a:p>
            <a:pPr marL="1257300" lvl="3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sz="2200" dirty="0">
                <a:solidFill>
                  <a:srgbClr val="002060"/>
                </a:solidFill>
              </a:rPr>
              <a:t>Humanité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Notre enjeu :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Vous rendre curieux :</a:t>
            </a:r>
          </a:p>
          <a:p>
            <a:pPr marL="1257300" lvl="4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sz="2000" dirty="0">
                <a:solidFill>
                  <a:srgbClr val="002060"/>
                </a:solidFill>
              </a:rPr>
              <a:t>D’étudiant en professionnel de soin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Vous préparer :</a:t>
            </a:r>
          </a:p>
          <a:p>
            <a:pPr marL="1257300" lvl="4" indent="-342900" eaLnBrk="1" hangingPunct="1">
              <a:lnSpc>
                <a:spcPct val="11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ü"/>
              <a:tabLst>
                <a:tab pos="474663" algn="l"/>
              </a:tabLst>
              <a:defRPr/>
            </a:pPr>
            <a:r>
              <a:rPr lang="fr-FR" sz="2000" dirty="0">
                <a:solidFill>
                  <a:srgbClr val="002060"/>
                </a:solidFill>
              </a:rPr>
              <a:t>Moins de 4 ans de formation pour plus de 40 ans d’exercice (au moins  !!)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40955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136525"/>
            <a:ext cx="9396046" cy="808355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alt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En fin de compte, ………..</a:t>
            </a:r>
            <a:endParaRPr lang="fr-FR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082040"/>
            <a:ext cx="9396047" cy="5639435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 algn="ctr"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70000"/>
              <a:buNone/>
              <a:tabLst>
                <a:tab pos="474663" algn="l"/>
              </a:tabLst>
              <a:defRPr/>
            </a:pPr>
            <a:endParaRPr lang="fr-FR" sz="3600" dirty="0">
              <a:solidFill>
                <a:srgbClr val="990033"/>
              </a:solidFill>
            </a:endParaRPr>
          </a:p>
          <a:p>
            <a:pPr marL="0" indent="0" algn="ctr"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70000"/>
              <a:buNone/>
              <a:tabLst>
                <a:tab pos="474663" algn="l"/>
              </a:tabLst>
              <a:defRPr/>
            </a:pPr>
            <a:r>
              <a:rPr lang="fr-FR" sz="3600" dirty="0">
                <a:solidFill>
                  <a:srgbClr val="990033"/>
                </a:solidFill>
              </a:rPr>
              <a:t>Choisissez un travail que vous aimez </a:t>
            </a:r>
          </a:p>
          <a:p>
            <a:pPr marL="0" indent="0" algn="ctr"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70000"/>
              <a:buNone/>
              <a:tabLst>
                <a:tab pos="474663" algn="l"/>
              </a:tabLst>
              <a:defRPr/>
            </a:pPr>
            <a:r>
              <a:rPr lang="fr-FR" sz="3600" dirty="0">
                <a:solidFill>
                  <a:srgbClr val="990033"/>
                </a:solidFill>
              </a:rPr>
              <a:t>et vous n’aurez pas à travailler </a:t>
            </a:r>
          </a:p>
          <a:p>
            <a:pPr marL="0" indent="0" algn="ctr"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70000"/>
              <a:buNone/>
              <a:tabLst>
                <a:tab pos="474663" algn="l"/>
              </a:tabLst>
              <a:defRPr/>
            </a:pPr>
            <a:r>
              <a:rPr lang="fr-FR" sz="3600" dirty="0">
                <a:solidFill>
                  <a:srgbClr val="990033"/>
                </a:solidFill>
              </a:rPr>
              <a:t>un seul jour de votre vie !!</a:t>
            </a:r>
            <a:endParaRPr lang="fr-FR" sz="3600" dirty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0779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954" y="2090831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Je vous remercie pour votre attention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639551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Animations de la journée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Présentation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Amphi Kiné 10H30-11H30 – 14H-15H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Visite guidée par les étudiants</a:t>
            </a:r>
          </a:p>
          <a:p>
            <a:pPr marL="800100" lvl="2" indent="-342900"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Départ 11h30 et 15h : 				Hall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00000"/>
              <a:tabLst>
                <a:tab pos="474663" algn="l"/>
              </a:tabLst>
              <a:defRPr/>
            </a:pPr>
            <a:r>
              <a:rPr lang="fr-FR" dirty="0">
                <a:solidFill>
                  <a:srgbClr val="002060"/>
                </a:solidFill>
              </a:rPr>
              <a:t>Ateliers et démonstrations </a:t>
            </a:r>
          </a:p>
          <a:p>
            <a:pPr marL="800100" marR="0" lvl="2" indent="-342900"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Déambulation</a:t>
            </a:r>
            <a:r>
              <a:rPr lang="fr-FR" sz="2400" dirty="0">
                <a:solidFill>
                  <a:srgbClr val="002060"/>
                </a:solidFill>
                <a:sym typeface="Arial"/>
              </a:rPr>
              <a:t> : 		Salle TP </a:t>
            </a:r>
            <a:r>
              <a:rPr lang="fr-FR" sz="2400" dirty="0">
                <a:solidFill>
                  <a:srgbClr val="002060"/>
                </a:solidFill>
              </a:rPr>
              <a:t>4</a:t>
            </a:r>
          </a:p>
          <a:p>
            <a:pPr marL="800100" marR="0" lvl="2" indent="-342900"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Renforcement musculaire</a:t>
            </a:r>
            <a:r>
              <a:rPr lang="fr-FR" sz="2400" dirty="0">
                <a:solidFill>
                  <a:srgbClr val="002060"/>
                </a:solidFill>
                <a:sym typeface="Arial"/>
              </a:rPr>
              <a:t> : 	Salle TP 1</a:t>
            </a:r>
          </a:p>
          <a:p>
            <a:pPr marL="800100" marR="0" lvl="2" indent="-342900"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Massage et mobilisations </a:t>
            </a:r>
            <a:r>
              <a:rPr lang="fr-FR" sz="2400" dirty="0">
                <a:solidFill>
                  <a:srgbClr val="002060"/>
                </a:solidFill>
                <a:sym typeface="Arial"/>
              </a:rPr>
              <a:t>: 	Salle TP </a:t>
            </a:r>
            <a:r>
              <a:rPr lang="fr-FR" sz="2400" dirty="0">
                <a:solidFill>
                  <a:srgbClr val="002060"/>
                </a:solidFill>
              </a:rPr>
              <a:t>3</a:t>
            </a:r>
            <a:endParaRPr lang="fr-FR" sz="2400" dirty="0">
              <a:solidFill>
                <a:srgbClr val="002060"/>
              </a:solidFill>
              <a:sym typeface="Arial"/>
            </a:endParaRPr>
          </a:p>
          <a:p>
            <a:pPr marL="800100" marR="0" lvl="2" indent="-342900"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tabLst>
                <a:tab pos="474663" algn="l"/>
              </a:tabLst>
              <a:defRPr/>
            </a:pPr>
            <a:r>
              <a:rPr lang="fr-FR" sz="2400" dirty="0">
                <a:solidFill>
                  <a:srgbClr val="002060"/>
                </a:solidFill>
              </a:rPr>
              <a:t>Quizz </a:t>
            </a:r>
            <a:r>
              <a:rPr lang="fr-FR" sz="2400" dirty="0">
                <a:solidFill>
                  <a:srgbClr val="002060"/>
                </a:solidFill>
                <a:sym typeface="Arial"/>
              </a:rPr>
              <a:t> : 				Salle TP </a:t>
            </a:r>
            <a:r>
              <a:rPr lang="fr-FR" sz="240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402463-A000-456F-8138-CE4D8512E6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07" r="15750" b="7692"/>
          <a:stretch/>
        </p:blipFill>
        <p:spPr>
          <a:xfrm>
            <a:off x="8027834" y="227806"/>
            <a:ext cx="3531388" cy="307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23886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B8F74-C283-4FDD-B78D-72EF785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54" y="365125"/>
            <a:ext cx="9396046" cy="13255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Animations de la journée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26F840-F99D-4803-90F9-0AC26B6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752" y="1825625"/>
            <a:ext cx="9396047" cy="4351338"/>
          </a:xfrm>
          <a:ln>
            <a:solidFill>
              <a:schemeClr val="accent1"/>
            </a:solidFill>
          </a:ln>
        </p:spPr>
        <p:txBody>
          <a:bodyPr/>
          <a:lstStyle/>
          <a:p>
            <a:pPr marL="413385" indent="-457200">
              <a:spcBef>
                <a:spcPts val="1345"/>
              </a:spcBef>
              <a:buClr>
                <a:schemeClr val="tx1"/>
              </a:buClr>
              <a:buSzPct val="100000"/>
              <a:tabLst>
                <a:tab pos="858519" algn="l"/>
              </a:tabLst>
            </a:pP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Stands d’information</a:t>
            </a:r>
          </a:p>
          <a:p>
            <a:pPr marL="870585" lvl="1" indent="-457200">
              <a:spcBef>
                <a:spcPts val="1345"/>
              </a:spcBef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tabLst>
                <a:tab pos="858519" algn="l"/>
              </a:tabLst>
            </a:pPr>
            <a:r>
              <a:rPr lang="fr-FR" spc="5" dirty="0">
                <a:solidFill>
                  <a:srgbClr val="002060"/>
                </a:solidFill>
                <a:cs typeface="Arial" panose="020B0604020202020204" pitchFamily="34" charset="0"/>
              </a:rPr>
              <a:t>Sélection et Formation: 	Amphi Ergo</a:t>
            </a:r>
          </a:p>
          <a:p>
            <a:pPr marL="870585" lvl="1" indent="-457200">
              <a:spcBef>
                <a:spcPts val="1345"/>
              </a:spcBef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tabLst>
                <a:tab pos="858519" algn="l"/>
              </a:tabLst>
            </a:pPr>
            <a:r>
              <a:rPr lang="fr-FR" spc="5" dirty="0">
                <a:solidFill>
                  <a:srgbClr val="002060"/>
                </a:solidFill>
                <a:cs typeface="Arial" panose="020B0604020202020204" pitchFamily="34" charset="0"/>
              </a:rPr>
              <a:t>Vie étudiante et BDE : 		Salle TP 6</a:t>
            </a:r>
          </a:p>
          <a:p>
            <a:pPr marL="413385" indent="-457200">
              <a:spcBef>
                <a:spcPts val="1345"/>
              </a:spcBef>
              <a:buClr>
                <a:schemeClr val="tx1"/>
              </a:buClr>
              <a:buSzPct val="100000"/>
              <a:tabLst>
                <a:tab pos="858519" algn="l"/>
              </a:tabLst>
            </a:pPr>
            <a:r>
              <a:rPr lang="fr-FR" spc="-5" dirty="0">
                <a:solidFill>
                  <a:srgbClr val="002060"/>
                </a:solidFill>
                <a:cs typeface="Arial" panose="020B0604020202020204" pitchFamily="34" charset="0"/>
              </a:rPr>
              <a:t>Détente et convivialité : 	Cafétéria</a:t>
            </a:r>
          </a:p>
          <a:p>
            <a:pPr marL="870585" lvl="1" indent="-457200">
              <a:spcBef>
                <a:spcPts val="1345"/>
              </a:spcBef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tabLst>
                <a:tab pos="858519" algn="l"/>
              </a:tabLst>
            </a:pPr>
            <a:r>
              <a:rPr lang="fr-FR" spc="5" dirty="0">
                <a:solidFill>
                  <a:srgbClr val="002060"/>
                </a:solidFill>
                <a:cs typeface="Arial" panose="020B0604020202020204" pitchFamily="34" charset="0"/>
              </a:rPr>
              <a:t>Boissons en accès libre </a:t>
            </a:r>
          </a:p>
          <a:p>
            <a:pPr marL="870585" lvl="1" indent="-457200">
              <a:spcBef>
                <a:spcPts val="1345"/>
              </a:spcBef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tabLst>
                <a:tab pos="858519" algn="l"/>
              </a:tabLst>
            </a:pPr>
            <a:r>
              <a:rPr lang="fr-FR" spc="5" dirty="0">
                <a:solidFill>
                  <a:srgbClr val="002060"/>
                </a:solidFill>
                <a:cs typeface="Arial" panose="020B0604020202020204" pitchFamily="34" charset="0"/>
              </a:rPr>
              <a:t>Vente de gâteaux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402463-A000-456F-8138-CE4D8512E6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07" r="15750" b="7692"/>
          <a:stretch/>
        </p:blipFill>
        <p:spPr>
          <a:xfrm>
            <a:off x="8052548" y="227806"/>
            <a:ext cx="3531388" cy="307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110866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pic>
        <p:nvPicPr>
          <p:cNvPr id="7" name="Google Shape;439;p39">
            <a:extLst>
              <a:ext uri="{FF2B5EF4-FFF2-40B4-BE49-F238E27FC236}">
                <a16:creationId xmlns:a16="http://schemas.microsoft.com/office/drawing/2014/main" id="{A5CCBC01-AC91-4EB2-AE1F-1FE88F890E8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52795" y="212690"/>
            <a:ext cx="8001005" cy="64326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3054355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362FBE-6460-4EED-B56A-3F0D2F1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4BC4C-F6CF-47D3-BDA4-E457DD0DF157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3" name="Google Shape;449;p40">
            <a:extLst>
              <a:ext uri="{FF2B5EF4-FFF2-40B4-BE49-F238E27FC236}">
                <a16:creationId xmlns:a16="http://schemas.microsoft.com/office/drawing/2014/main" id="{9DE91A32-499E-4DB4-8948-C7C5E55C9BC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91000" y="136524"/>
            <a:ext cx="7690360" cy="6355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923969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r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>
          <a:noFill/>
        </a:ln>
      </a:spPr>
      <a:bodyPr/>
      <a:lstStyle>
        <a:defPPr algn="r" eaLnBrk="1" hangingPunct="1">
          <a:defRPr dirty="0" smtClean="0">
            <a:solidFill>
              <a:srgbClr val="990033"/>
            </a:solidFill>
            <a:latin typeface="+mn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14892</TotalTime>
  <Words>1429</Words>
  <Application>Microsoft Office PowerPoint</Application>
  <PresentationFormat>Grand écran</PresentationFormat>
  <Paragraphs>343</Paragraphs>
  <Slides>36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Courier New</vt:lpstr>
      <vt:lpstr>Times New Roman</vt:lpstr>
      <vt:lpstr>Wingdings</vt:lpstr>
      <vt:lpstr>Offre</vt:lpstr>
      <vt:lpstr> Journée Portes Ouvertes IFMK Berck-sur-Mer  25-01-25</vt:lpstr>
      <vt:lpstr>Bienvenue à Berck-sur-Mer</vt:lpstr>
      <vt:lpstr>Présentation PowerPoint</vt:lpstr>
      <vt:lpstr>MAMMIFERES CARNIVORES MARINS</vt:lpstr>
      <vt:lpstr>Phoques veaux marins</vt:lpstr>
      <vt:lpstr>Phoques gris</vt:lpstr>
      <vt:lpstr>A-3PM:                                         www.ifmkberck.com  Association pour la Promotion des Professions Para - Médicales</vt:lpstr>
      <vt:lpstr>I.F.M.K Berck-sur-Mer</vt:lpstr>
      <vt:lpstr>I.F.M.K Berck-sur-Mer</vt:lpstr>
      <vt:lpstr>Masso-Kinésithérapie</vt:lpstr>
      <vt:lpstr>Formation</vt:lpstr>
      <vt:lpstr>Modalités d’admission</vt:lpstr>
      <vt:lpstr>Recrutement </vt:lpstr>
      <vt:lpstr>Parcours avec Majeure Santé</vt:lpstr>
      <vt:lpstr>Parcours avec Mineure Santé</vt:lpstr>
      <vt:lpstr>Parcours avec Mineure Santé L.A.S.</vt:lpstr>
      <vt:lpstr>Nombre de places Filières kinésithérapie Septembre 2024 </vt:lpstr>
      <vt:lpstr>Dispense de scolarité (hors quotas) (Art 25)</vt:lpstr>
      <vt:lpstr>Extra communautaire (hors quotas) (Art 27)</vt:lpstr>
      <vt:lpstr>Réingénierie  Etudes Masso-Kinésithérapie</vt:lpstr>
      <vt:lpstr>Formation en Institut </vt:lpstr>
      <vt:lpstr>Formation en stages</vt:lpstr>
      <vt:lpstr>Mise en place du Service sanitaire </vt:lpstr>
      <vt:lpstr>Réalisation d’un mémoire</vt:lpstr>
      <vt:lpstr>Temps de travail personnel </vt:lpstr>
      <vt:lpstr>Vacances</vt:lpstr>
      <vt:lpstr>Validation des acquis</vt:lpstr>
      <vt:lpstr>Obtention du Diplôme d’état de Masseur Kinésithérapeute </vt:lpstr>
      <vt:lpstr>Double diplomation professionnelle et universitaire</vt:lpstr>
      <vt:lpstr>En fin de compte, ………..</vt:lpstr>
      <vt:lpstr>En fin de compte, ………..</vt:lpstr>
      <vt:lpstr>Je vous remercie pour votre attention</vt:lpstr>
      <vt:lpstr>Animations de la journée</vt:lpstr>
      <vt:lpstr>Animations de la journée</vt:lpstr>
      <vt:lpstr>Présentation PowerPoint</vt:lpstr>
      <vt:lpstr>Présentation PowerPoint</vt:lpstr>
    </vt:vector>
  </TitlesOfParts>
  <Company>ANAES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j.brami</dc:creator>
  <cp:lastModifiedBy>Claude SCHANG | A-3PM</cp:lastModifiedBy>
  <cp:revision>1989</cp:revision>
  <cp:lastPrinted>2000-03-21T13:30:38Z</cp:lastPrinted>
  <dcterms:created xsi:type="dcterms:W3CDTF">2000-02-09T10:00:57Z</dcterms:created>
  <dcterms:modified xsi:type="dcterms:W3CDTF">2025-01-26T16:04:15Z</dcterms:modified>
</cp:coreProperties>
</file>